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71" r:id="rId4"/>
    <p:sldId id="273" r:id="rId5"/>
    <p:sldId id="274" r:id="rId6"/>
    <p:sldId id="276" r:id="rId7"/>
    <p:sldId id="277" r:id="rId8"/>
    <p:sldId id="258" r:id="rId9"/>
    <p:sldId id="278" r:id="rId10"/>
    <p:sldId id="279" r:id="rId11"/>
    <p:sldId id="280" r:id="rId12"/>
    <p:sldId id="285" r:id="rId13"/>
    <p:sldId id="286" r:id="rId14"/>
    <p:sldId id="297" r:id="rId15"/>
    <p:sldId id="294" r:id="rId16"/>
    <p:sldId id="295" r:id="rId17"/>
    <p:sldId id="296" r:id="rId18"/>
    <p:sldId id="300" r:id="rId19"/>
    <p:sldId id="298" r:id="rId20"/>
    <p:sldId id="299" r:id="rId21"/>
    <p:sldId id="301" r:id="rId22"/>
    <p:sldId id="304" r:id="rId23"/>
    <p:sldId id="305" r:id="rId24"/>
    <p:sldId id="302" r:id="rId25"/>
    <p:sldId id="306"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2" r:id="rId41"/>
    <p:sldId id="282" r:id="rId42"/>
    <p:sldId id="333" r:id="rId43"/>
    <p:sldId id="334" r:id="rId44"/>
    <p:sldId id="335" r:id="rId45"/>
    <p:sldId id="336" r:id="rId46"/>
    <p:sldId id="337" r:id="rId47"/>
    <p:sldId id="338" r:id="rId48"/>
    <p:sldId id="339" r:id="rId49"/>
    <p:sldId id="340" r:id="rId50"/>
    <p:sldId id="341" r:id="rId51"/>
    <p:sldId id="346" r:id="rId52"/>
    <p:sldId id="347" r:id="rId53"/>
    <p:sldId id="348" r:id="rId54"/>
    <p:sldId id="349" r:id="rId55"/>
    <p:sldId id="350" r:id="rId56"/>
    <p:sldId id="283" r:id="rId57"/>
    <p:sldId id="323" r:id="rId58"/>
    <p:sldId id="324" r:id="rId59"/>
    <p:sldId id="325" r:id="rId60"/>
    <p:sldId id="326" r:id="rId61"/>
    <p:sldId id="327" r:id="rId62"/>
    <p:sldId id="328" r:id="rId63"/>
    <p:sldId id="351" r:id="rId64"/>
    <p:sldId id="352" r:id="rId65"/>
    <p:sldId id="329" r:id="rId66"/>
    <p:sldId id="330" r:id="rId67"/>
    <p:sldId id="331" r:id="rId68"/>
    <p:sldId id="332" r:id="rId69"/>
    <p:sldId id="356" r:id="rId70"/>
    <p:sldId id="357" r:id="rId71"/>
    <p:sldId id="342" r:id="rId72"/>
    <p:sldId id="355" r:id="rId73"/>
    <p:sldId id="344" r:id="rId74"/>
    <p:sldId id="345" r:id="rId75"/>
    <p:sldId id="263" r:id="rId76"/>
    <p:sldId id="266" r:id="rId77"/>
  </p:sldIdLst>
  <p:sldSz cx="18288000" cy="10287000"/>
  <p:notesSz cx="6858000" cy="9144000"/>
  <p:embeddedFontLst>
    <p:embeddedFont>
      <p:font typeface="Bebas Neue Bold" panose="020B0604020202020204" charset="0"/>
      <p:regular r:id="rId78"/>
    </p:embeddedFont>
    <p:embeddedFont>
      <p:font typeface="Calibri" panose="020F0502020204030204" pitchFamily="34" charset="0"/>
      <p:regular r:id="rId79"/>
      <p:bold r:id="rId80"/>
      <p:italic r:id="rId81"/>
      <p:boldItalic r:id="rId82"/>
    </p:embeddedFont>
    <p:embeddedFont>
      <p:font typeface="Cambria" panose="02040503050406030204" pitchFamily="18" charset="0"/>
      <p:regular r:id="rId83"/>
      <p:bold r:id="rId84"/>
      <p:italic r:id="rId85"/>
      <p:boldItalic r:id="rId86"/>
    </p:embeddedFont>
    <p:embeddedFont>
      <p:font typeface="Montserrat" panose="00000500000000000000" pitchFamily="2" charset="0"/>
      <p:regular r:id="rId87"/>
      <p:bold r:id="rId88"/>
      <p:italic r:id="rId89"/>
      <p:boldItalic r:id="rId90"/>
    </p:embeddedFont>
    <p:embeddedFont>
      <p:font typeface="Montserrat Bold" panose="00000800000000000000" charset="0"/>
      <p:regular r:id="rId91"/>
      <p:bold r:id="rId9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48"/>
    <a:srgbClr val="336699"/>
    <a:srgbClr val="0097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44B460-04A7-ED71-6856-A4FBF178077F}" v="12" dt="2023-03-29T14:57:31.545"/>
    <p1510:client id="{167276BC-4DEC-0665-E5B0-74F320CCF7FD}" v="37" dt="2023-03-29T17:17:16.253"/>
    <p1510:client id="{325AA3BD-5914-09AA-3BC5-600EE0374EDF}" v="34" dt="2023-03-29T16:43:44.626"/>
    <p1510:client id="{326EDE08-46B4-4043-821D-CC9CDA2205D8}" v="2849" dt="2023-04-06T11:15:15.926"/>
    <p1510:client id="{35A27DFE-5CBC-A0AA-D04B-4FCFA636E9ED}" v="760" dt="2023-03-29T16:27:37.719"/>
    <p1510:client id="{35E5F06F-512C-82C4-F1C1-2A2AF7B8D5B2}" v="162" dt="2023-03-29T19:53:53.072"/>
    <p1510:client id="{7B2B5B8F-E012-B631-51F3-17C54668DB11}" v="1" dt="2023-03-29T18:10:37.181"/>
    <p1510:client id="{7FEBCF54-717C-4975-DB5E-88A6C84DDE69}" v="16" dt="2023-03-30T00:57:46.184"/>
    <p1510:client id="{960E08F9-A2FE-285F-985A-3A20AE3F8AFF}" v="21" dt="2023-03-30T03:52:30.016"/>
    <p1510:client id="{9EB0C1B2-3245-57ED-1F28-6A1DA2253FEF}" v="77" dt="2023-03-29T20:19:46.990"/>
    <p1510:client id="{AAE8F5DB-EE2E-515B-1DE8-8AA809900944}" v="84" dt="2023-03-29T11:15:11.147"/>
    <p1510:client id="{AB8390A8-C6C6-5005-57BD-466F08271972}" v="391" dt="2023-03-30T00:19:30.593"/>
    <p1510:client id="{B05E7B23-011C-17FB-7B14-090E74548BB1}" v="67" dt="2023-03-30T01:57:21.558"/>
    <p1510:client id="{FD90243B-4EBF-7176-7524-F13F6AF1542D}" v="162" dt="2023-03-29T20:31:01.0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850"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font" Target="fonts/font13.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0C9982-19D5-4BA9-92E8-7E0E91AC20AB}" type="doc">
      <dgm:prSet loTypeId="urn:microsoft.com/office/officeart/2008/layout/VerticalCurvedList" loCatId="list" qsTypeId="urn:microsoft.com/office/officeart/2005/8/quickstyle/simple1" qsCatId="simple" csTypeId="urn:microsoft.com/office/officeart/2005/8/colors/accent2_4" csCatId="accent2" phldr="1"/>
      <dgm:spPr/>
      <dgm:t>
        <a:bodyPr/>
        <a:lstStyle/>
        <a:p>
          <a:endParaRPr lang="en-US"/>
        </a:p>
      </dgm:t>
    </dgm:pt>
    <dgm:pt modelId="{F97B06F5-9C3F-409C-90AA-C0BDAE5F6EDD}">
      <dgm:prSet phldrT="[Text]"/>
      <dgm:spPr/>
      <dgm:t>
        <a:bodyPr/>
        <a:lstStyle/>
        <a:p>
          <a:r>
            <a:rPr lang="en-US"/>
            <a:t>For schools Rs.1000</a:t>
          </a:r>
        </a:p>
      </dgm:t>
    </dgm:pt>
    <dgm:pt modelId="{423A1C30-5E10-4E8E-BA11-B085244B170C}" type="parTrans" cxnId="{5444C3D4-C6B2-4513-B6FF-7575C02684E0}">
      <dgm:prSet/>
      <dgm:spPr/>
      <dgm:t>
        <a:bodyPr/>
        <a:lstStyle/>
        <a:p>
          <a:endParaRPr lang="en-US"/>
        </a:p>
      </dgm:t>
    </dgm:pt>
    <dgm:pt modelId="{05399407-E3C0-4736-8FB1-968B9FE04E28}" type="sibTrans" cxnId="{5444C3D4-C6B2-4513-B6FF-7575C02684E0}">
      <dgm:prSet/>
      <dgm:spPr/>
      <dgm:t>
        <a:bodyPr/>
        <a:lstStyle/>
        <a:p>
          <a:endParaRPr lang="en-US"/>
        </a:p>
      </dgm:t>
    </dgm:pt>
    <dgm:pt modelId="{9617FD61-938F-48D8-AF03-4B942E23DEBE}">
      <dgm:prSet phldrT="[Text]"/>
      <dgm:spPr/>
      <dgm:t>
        <a:bodyPr/>
        <a:lstStyle/>
        <a:p>
          <a:r>
            <a:rPr lang="en-US"/>
            <a:t>Monthly Subscription Rs.1500</a:t>
          </a:r>
        </a:p>
      </dgm:t>
    </dgm:pt>
    <dgm:pt modelId="{AF3FF86C-1966-4A5F-B424-885121D86D5B}" type="parTrans" cxnId="{45F5AE62-136F-4354-92A1-6FB74CC4E977}">
      <dgm:prSet/>
      <dgm:spPr/>
      <dgm:t>
        <a:bodyPr/>
        <a:lstStyle/>
        <a:p>
          <a:endParaRPr lang="en-US"/>
        </a:p>
      </dgm:t>
    </dgm:pt>
    <dgm:pt modelId="{69D223C1-BDB7-4896-949D-ACA268203324}" type="sibTrans" cxnId="{45F5AE62-136F-4354-92A1-6FB74CC4E977}">
      <dgm:prSet/>
      <dgm:spPr/>
      <dgm:t>
        <a:bodyPr/>
        <a:lstStyle/>
        <a:p>
          <a:endParaRPr lang="en-US"/>
        </a:p>
      </dgm:t>
    </dgm:pt>
    <dgm:pt modelId="{930055D8-10A8-481F-AB21-D44B67279250}">
      <dgm:prSet phldrT="[Text]"/>
      <dgm:spPr/>
      <dgm:t>
        <a:bodyPr/>
        <a:lstStyle/>
        <a:p>
          <a:r>
            <a:rPr lang="en-US"/>
            <a:t>Premium Subscription RS.2000</a:t>
          </a:r>
        </a:p>
      </dgm:t>
    </dgm:pt>
    <dgm:pt modelId="{71965B5E-30CA-4489-B1C6-EE5A3D1D6BD9}" type="parTrans" cxnId="{FF3FB969-543A-404F-B53D-DDC9EDF8602C}">
      <dgm:prSet/>
      <dgm:spPr/>
      <dgm:t>
        <a:bodyPr/>
        <a:lstStyle/>
        <a:p>
          <a:endParaRPr lang="en-US"/>
        </a:p>
      </dgm:t>
    </dgm:pt>
    <dgm:pt modelId="{CB80975F-CFC7-40F6-A729-8C5B5BADA06B}" type="sibTrans" cxnId="{FF3FB969-543A-404F-B53D-DDC9EDF8602C}">
      <dgm:prSet/>
      <dgm:spPr/>
      <dgm:t>
        <a:bodyPr/>
        <a:lstStyle/>
        <a:p>
          <a:endParaRPr lang="en-US"/>
        </a:p>
      </dgm:t>
    </dgm:pt>
    <dgm:pt modelId="{7A10BC38-7EC4-4943-A63D-3F56708F0868}">
      <dgm:prSet phldrT="[Text]"/>
      <dgm:spPr/>
      <dgm:t>
        <a:bodyPr/>
        <a:lstStyle/>
        <a:p>
          <a:r>
            <a:rPr lang="en-US"/>
            <a:t>Free 3 Month Trail Subscription</a:t>
          </a:r>
        </a:p>
      </dgm:t>
    </dgm:pt>
    <dgm:pt modelId="{6FC109A6-9B29-4F30-A93D-3494205FC6F9}" type="parTrans" cxnId="{E1775144-ADEF-4493-84F0-8A7B1DF8F00D}">
      <dgm:prSet/>
      <dgm:spPr/>
      <dgm:t>
        <a:bodyPr/>
        <a:lstStyle/>
        <a:p>
          <a:endParaRPr lang="en-US"/>
        </a:p>
      </dgm:t>
    </dgm:pt>
    <dgm:pt modelId="{C9CCE9ED-669E-453A-B57D-4A53EE2C030D}" type="sibTrans" cxnId="{E1775144-ADEF-4493-84F0-8A7B1DF8F00D}">
      <dgm:prSet/>
      <dgm:spPr/>
      <dgm:t>
        <a:bodyPr/>
        <a:lstStyle/>
        <a:p>
          <a:endParaRPr lang="en-US"/>
        </a:p>
      </dgm:t>
    </dgm:pt>
    <dgm:pt modelId="{2D1C55E8-58E5-4D36-8FE1-DCB019C6C527}">
      <dgm:prSet phldrT="[Text]"/>
      <dgm:spPr/>
      <dgm:t>
        <a:bodyPr/>
        <a:lstStyle/>
        <a:p>
          <a:r>
            <a:rPr lang="en-US"/>
            <a:t>Social Media Commercialization</a:t>
          </a:r>
        </a:p>
      </dgm:t>
    </dgm:pt>
    <dgm:pt modelId="{617285FB-D912-4BB7-8B44-FBA53B614A30}" type="parTrans" cxnId="{7E340EA9-B964-401B-95FC-8125A62F73D2}">
      <dgm:prSet/>
      <dgm:spPr/>
      <dgm:t>
        <a:bodyPr/>
        <a:lstStyle/>
        <a:p>
          <a:endParaRPr lang="en-US"/>
        </a:p>
      </dgm:t>
    </dgm:pt>
    <dgm:pt modelId="{D1F3E52E-CD05-4DDA-B906-197DA940FC3E}" type="sibTrans" cxnId="{7E340EA9-B964-401B-95FC-8125A62F73D2}">
      <dgm:prSet/>
      <dgm:spPr/>
      <dgm:t>
        <a:bodyPr/>
        <a:lstStyle/>
        <a:p>
          <a:endParaRPr lang="en-US"/>
        </a:p>
      </dgm:t>
    </dgm:pt>
    <dgm:pt modelId="{85511084-39CB-4CF9-8B4C-97D49C56F9D9}" type="pres">
      <dgm:prSet presAssocID="{ED0C9982-19D5-4BA9-92E8-7E0E91AC20AB}" presName="Name0" presStyleCnt="0">
        <dgm:presLayoutVars>
          <dgm:chMax val="7"/>
          <dgm:chPref val="7"/>
          <dgm:dir/>
        </dgm:presLayoutVars>
      </dgm:prSet>
      <dgm:spPr/>
    </dgm:pt>
    <dgm:pt modelId="{DD9F4607-549C-450F-984F-3AA35EE6D60C}" type="pres">
      <dgm:prSet presAssocID="{ED0C9982-19D5-4BA9-92E8-7E0E91AC20AB}" presName="Name1" presStyleCnt="0"/>
      <dgm:spPr/>
    </dgm:pt>
    <dgm:pt modelId="{0944420E-D7E2-4F37-9061-1A5A0375DB9E}" type="pres">
      <dgm:prSet presAssocID="{ED0C9982-19D5-4BA9-92E8-7E0E91AC20AB}" presName="cycle" presStyleCnt="0"/>
      <dgm:spPr/>
    </dgm:pt>
    <dgm:pt modelId="{1A2BC283-0899-4A61-A4DC-518BF3691CCA}" type="pres">
      <dgm:prSet presAssocID="{ED0C9982-19D5-4BA9-92E8-7E0E91AC20AB}" presName="srcNode" presStyleLbl="node1" presStyleIdx="0" presStyleCnt="5"/>
      <dgm:spPr/>
    </dgm:pt>
    <dgm:pt modelId="{77089FC4-68CD-4722-960E-22F4381347ED}" type="pres">
      <dgm:prSet presAssocID="{ED0C9982-19D5-4BA9-92E8-7E0E91AC20AB}" presName="conn" presStyleLbl="parChTrans1D2" presStyleIdx="0" presStyleCnt="1"/>
      <dgm:spPr/>
    </dgm:pt>
    <dgm:pt modelId="{162DB9CF-1272-43C7-A4A2-4BE5FBB29B86}" type="pres">
      <dgm:prSet presAssocID="{ED0C9982-19D5-4BA9-92E8-7E0E91AC20AB}" presName="extraNode" presStyleLbl="node1" presStyleIdx="0" presStyleCnt="5"/>
      <dgm:spPr/>
    </dgm:pt>
    <dgm:pt modelId="{79241A0B-CB2A-41FD-85CE-BD47B7B3D503}" type="pres">
      <dgm:prSet presAssocID="{ED0C9982-19D5-4BA9-92E8-7E0E91AC20AB}" presName="dstNode" presStyleLbl="node1" presStyleIdx="0" presStyleCnt="5"/>
      <dgm:spPr/>
    </dgm:pt>
    <dgm:pt modelId="{25F10AD0-7FA4-4184-9660-EB9C37A984B4}" type="pres">
      <dgm:prSet presAssocID="{F97B06F5-9C3F-409C-90AA-C0BDAE5F6EDD}" presName="text_1" presStyleLbl="node1" presStyleIdx="0" presStyleCnt="5">
        <dgm:presLayoutVars>
          <dgm:bulletEnabled val="1"/>
        </dgm:presLayoutVars>
      </dgm:prSet>
      <dgm:spPr/>
    </dgm:pt>
    <dgm:pt modelId="{05C51897-5C0B-4F07-87A3-4329149B3A9A}" type="pres">
      <dgm:prSet presAssocID="{F97B06F5-9C3F-409C-90AA-C0BDAE5F6EDD}" presName="accent_1" presStyleCnt="0"/>
      <dgm:spPr/>
    </dgm:pt>
    <dgm:pt modelId="{369D0825-37DE-4B0A-BBAD-D0616739D9EA}" type="pres">
      <dgm:prSet presAssocID="{F97B06F5-9C3F-409C-90AA-C0BDAE5F6EDD}" presName="accentRepeatNode" presStyleLbl="solidFgAcc1" presStyleIdx="0" presStyleCnt="5"/>
      <dgm:spPr/>
    </dgm:pt>
    <dgm:pt modelId="{15AF66B4-AB72-4578-A463-BB6ED8C71EF5}" type="pres">
      <dgm:prSet presAssocID="{9617FD61-938F-48D8-AF03-4B942E23DEBE}" presName="text_2" presStyleLbl="node1" presStyleIdx="1" presStyleCnt="5">
        <dgm:presLayoutVars>
          <dgm:bulletEnabled val="1"/>
        </dgm:presLayoutVars>
      </dgm:prSet>
      <dgm:spPr/>
    </dgm:pt>
    <dgm:pt modelId="{8B066946-B280-4A63-8A28-D52EFA4FF181}" type="pres">
      <dgm:prSet presAssocID="{9617FD61-938F-48D8-AF03-4B942E23DEBE}" presName="accent_2" presStyleCnt="0"/>
      <dgm:spPr/>
    </dgm:pt>
    <dgm:pt modelId="{9A13A033-D193-4472-A10D-82AC08F40F6F}" type="pres">
      <dgm:prSet presAssocID="{9617FD61-938F-48D8-AF03-4B942E23DEBE}" presName="accentRepeatNode" presStyleLbl="solidFgAcc1" presStyleIdx="1" presStyleCnt="5"/>
      <dgm:spPr/>
    </dgm:pt>
    <dgm:pt modelId="{ADF40727-85DE-48E8-8A85-DCA8F0529BDB}" type="pres">
      <dgm:prSet presAssocID="{930055D8-10A8-481F-AB21-D44B67279250}" presName="text_3" presStyleLbl="node1" presStyleIdx="2" presStyleCnt="5">
        <dgm:presLayoutVars>
          <dgm:bulletEnabled val="1"/>
        </dgm:presLayoutVars>
      </dgm:prSet>
      <dgm:spPr/>
    </dgm:pt>
    <dgm:pt modelId="{A69BCEE4-8ED2-403B-99D9-1670D0258C07}" type="pres">
      <dgm:prSet presAssocID="{930055D8-10A8-481F-AB21-D44B67279250}" presName="accent_3" presStyleCnt="0"/>
      <dgm:spPr/>
    </dgm:pt>
    <dgm:pt modelId="{AE760669-AF44-43B3-89EA-6758233CE269}" type="pres">
      <dgm:prSet presAssocID="{930055D8-10A8-481F-AB21-D44B67279250}" presName="accentRepeatNode" presStyleLbl="solidFgAcc1" presStyleIdx="2" presStyleCnt="5"/>
      <dgm:spPr/>
    </dgm:pt>
    <dgm:pt modelId="{B1608DCA-C65A-45A5-85A1-234DDE0ACDD6}" type="pres">
      <dgm:prSet presAssocID="{7A10BC38-7EC4-4943-A63D-3F56708F0868}" presName="text_4" presStyleLbl="node1" presStyleIdx="3" presStyleCnt="5">
        <dgm:presLayoutVars>
          <dgm:bulletEnabled val="1"/>
        </dgm:presLayoutVars>
      </dgm:prSet>
      <dgm:spPr/>
    </dgm:pt>
    <dgm:pt modelId="{92614268-08AE-4F1F-B7C9-187C5A9AE03A}" type="pres">
      <dgm:prSet presAssocID="{7A10BC38-7EC4-4943-A63D-3F56708F0868}" presName="accent_4" presStyleCnt="0"/>
      <dgm:spPr/>
    </dgm:pt>
    <dgm:pt modelId="{07B23852-E946-490E-9D64-C32FA2D96A03}" type="pres">
      <dgm:prSet presAssocID="{7A10BC38-7EC4-4943-A63D-3F56708F0868}" presName="accentRepeatNode" presStyleLbl="solidFgAcc1" presStyleIdx="3" presStyleCnt="5"/>
      <dgm:spPr/>
    </dgm:pt>
    <dgm:pt modelId="{D216CB47-3ECE-4024-901F-E39BF2DBC56F}" type="pres">
      <dgm:prSet presAssocID="{2D1C55E8-58E5-4D36-8FE1-DCB019C6C527}" presName="text_5" presStyleLbl="node1" presStyleIdx="4" presStyleCnt="5">
        <dgm:presLayoutVars>
          <dgm:bulletEnabled val="1"/>
        </dgm:presLayoutVars>
      </dgm:prSet>
      <dgm:spPr/>
    </dgm:pt>
    <dgm:pt modelId="{603BAF06-1B2C-4DC7-BCDA-F7E534B758E9}" type="pres">
      <dgm:prSet presAssocID="{2D1C55E8-58E5-4D36-8FE1-DCB019C6C527}" presName="accent_5" presStyleCnt="0"/>
      <dgm:spPr/>
    </dgm:pt>
    <dgm:pt modelId="{A4D0F87C-F36B-4E49-B90E-C1FF3FE2B4B1}" type="pres">
      <dgm:prSet presAssocID="{2D1C55E8-58E5-4D36-8FE1-DCB019C6C527}" presName="accentRepeatNode" presStyleLbl="solidFgAcc1" presStyleIdx="4" presStyleCnt="5"/>
      <dgm:spPr/>
    </dgm:pt>
  </dgm:ptLst>
  <dgm:cxnLst>
    <dgm:cxn modelId="{10803142-796B-43F5-B2F9-1FB6B3A38F34}" type="presOf" srcId="{2D1C55E8-58E5-4D36-8FE1-DCB019C6C527}" destId="{D216CB47-3ECE-4024-901F-E39BF2DBC56F}" srcOrd="0" destOrd="0" presId="urn:microsoft.com/office/officeart/2008/layout/VerticalCurvedList"/>
    <dgm:cxn modelId="{45F5AE62-136F-4354-92A1-6FB74CC4E977}" srcId="{ED0C9982-19D5-4BA9-92E8-7E0E91AC20AB}" destId="{9617FD61-938F-48D8-AF03-4B942E23DEBE}" srcOrd="1" destOrd="0" parTransId="{AF3FF86C-1966-4A5F-B424-885121D86D5B}" sibTransId="{69D223C1-BDB7-4896-949D-ACA268203324}"/>
    <dgm:cxn modelId="{E1775144-ADEF-4493-84F0-8A7B1DF8F00D}" srcId="{ED0C9982-19D5-4BA9-92E8-7E0E91AC20AB}" destId="{7A10BC38-7EC4-4943-A63D-3F56708F0868}" srcOrd="3" destOrd="0" parTransId="{6FC109A6-9B29-4F30-A93D-3494205FC6F9}" sibTransId="{C9CCE9ED-669E-453A-B57D-4A53EE2C030D}"/>
    <dgm:cxn modelId="{FF3FB969-543A-404F-B53D-DDC9EDF8602C}" srcId="{ED0C9982-19D5-4BA9-92E8-7E0E91AC20AB}" destId="{930055D8-10A8-481F-AB21-D44B67279250}" srcOrd="2" destOrd="0" parTransId="{71965B5E-30CA-4489-B1C6-EE5A3D1D6BD9}" sibTransId="{CB80975F-CFC7-40F6-A729-8C5B5BADA06B}"/>
    <dgm:cxn modelId="{F7E4894F-C3DE-48E8-8778-DAD5F5428905}" type="presOf" srcId="{F97B06F5-9C3F-409C-90AA-C0BDAE5F6EDD}" destId="{25F10AD0-7FA4-4184-9660-EB9C37A984B4}" srcOrd="0" destOrd="0" presId="urn:microsoft.com/office/officeart/2008/layout/VerticalCurvedList"/>
    <dgm:cxn modelId="{7007017F-6A8B-4BAB-B3DF-A5E4FA813CEC}" type="presOf" srcId="{ED0C9982-19D5-4BA9-92E8-7E0E91AC20AB}" destId="{85511084-39CB-4CF9-8B4C-97D49C56F9D9}" srcOrd="0" destOrd="0" presId="urn:microsoft.com/office/officeart/2008/layout/VerticalCurvedList"/>
    <dgm:cxn modelId="{6AA27093-3A65-4062-BF31-AE4205790410}" type="presOf" srcId="{9617FD61-938F-48D8-AF03-4B942E23DEBE}" destId="{15AF66B4-AB72-4578-A463-BB6ED8C71EF5}" srcOrd="0" destOrd="0" presId="urn:microsoft.com/office/officeart/2008/layout/VerticalCurvedList"/>
    <dgm:cxn modelId="{7E340EA9-B964-401B-95FC-8125A62F73D2}" srcId="{ED0C9982-19D5-4BA9-92E8-7E0E91AC20AB}" destId="{2D1C55E8-58E5-4D36-8FE1-DCB019C6C527}" srcOrd="4" destOrd="0" parTransId="{617285FB-D912-4BB7-8B44-FBA53B614A30}" sibTransId="{D1F3E52E-CD05-4DDA-B906-197DA940FC3E}"/>
    <dgm:cxn modelId="{5444C3D4-C6B2-4513-B6FF-7575C02684E0}" srcId="{ED0C9982-19D5-4BA9-92E8-7E0E91AC20AB}" destId="{F97B06F5-9C3F-409C-90AA-C0BDAE5F6EDD}" srcOrd="0" destOrd="0" parTransId="{423A1C30-5E10-4E8E-BA11-B085244B170C}" sibTransId="{05399407-E3C0-4736-8FB1-968B9FE04E28}"/>
    <dgm:cxn modelId="{BB2489EF-7692-4CCC-B031-B593755D9CA1}" type="presOf" srcId="{930055D8-10A8-481F-AB21-D44B67279250}" destId="{ADF40727-85DE-48E8-8A85-DCA8F0529BDB}" srcOrd="0" destOrd="0" presId="urn:microsoft.com/office/officeart/2008/layout/VerticalCurvedList"/>
    <dgm:cxn modelId="{6F6FA2F8-12D3-4660-A821-6F12663C78A9}" type="presOf" srcId="{7A10BC38-7EC4-4943-A63D-3F56708F0868}" destId="{B1608DCA-C65A-45A5-85A1-234DDE0ACDD6}" srcOrd="0" destOrd="0" presId="urn:microsoft.com/office/officeart/2008/layout/VerticalCurvedList"/>
    <dgm:cxn modelId="{082054FB-DE5C-4658-9413-7FB1C749285A}" type="presOf" srcId="{05399407-E3C0-4736-8FB1-968B9FE04E28}" destId="{77089FC4-68CD-4722-960E-22F4381347ED}" srcOrd="0" destOrd="0" presId="urn:microsoft.com/office/officeart/2008/layout/VerticalCurvedList"/>
    <dgm:cxn modelId="{6F88CEC8-4607-4862-A227-9D9E378D8632}" type="presParOf" srcId="{85511084-39CB-4CF9-8B4C-97D49C56F9D9}" destId="{DD9F4607-549C-450F-984F-3AA35EE6D60C}" srcOrd="0" destOrd="0" presId="urn:microsoft.com/office/officeart/2008/layout/VerticalCurvedList"/>
    <dgm:cxn modelId="{9017C846-61F1-4B00-B12B-5BE482481E6E}" type="presParOf" srcId="{DD9F4607-549C-450F-984F-3AA35EE6D60C}" destId="{0944420E-D7E2-4F37-9061-1A5A0375DB9E}" srcOrd="0" destOrd="0" presId="urn:microsoft.com/office/officeart/2008/layout/VerticalCurvedList"/>
    <dgm:cxn modelId="{8F2D603E-901B-4AB7-8BA3-3CD37909EB51}" type="presParOf" srcId="{0944420E-D7E2-4F37-9061-1A5A0375DB9E}" destId="{1A2BC283-0899-4A61-A4DC-518BF3691CCA}" srcOrd="0" destOrd="0" presId="urn:microsoft.com/office/officeart/2008/layout/VerticalCurvedList"/>
    <dgm:cxn modelId="{11EE84F0-F2AB-4749-A0B8-195BF93EA181}" type="presParOf" srcId="{0944420E-D7E2-4F37-9061-1A5A0375DB9E}" destId="{77089FC4-68CD-4722-960E-22F4381347ED}" srcOrd="1" destOrd="0" presId="urn:microsoft.com/office/officeart/2008/layout/VerticalCurvedList"/>
    <dgm:cxn modelId="{B69F584E-0F60-4C4D-8F7B-463B7C5F02C4}" type="presParOf" srcId="{0944420E-D7E2-4F37-9061-1A5A0375DB9E}" destId="{162DB9CF-1272-43C7-A4A2-4BE5FBB29B86}" srcOrd="2" destOrd="0" presId="urn:microsoft.com/office/officeart/2008/layout/VerticalCurvedList"/>
    <dgm:cxn modelId="{CAF52B6E-5AEF-4675-BD45-8EF49897CB38}" type="presParOf" srcId="{0944420E-D7E2-4F37-9061-1A5A0375DB9E}" destId="{79241A0B-CB2A-41FD-85CE-BD47B7B3D503}" srcOrd="3" destOrd="0" presId="urn:microsoft.com/office/officeart/2008/layout/VerticalCurvedList"/>
    <dgm:cxn modelId="{EA348CC0-51FC-4608-8989-C5466AC9FF76}" type="presParOf" srcId="{DD9F4607-549C-450F-984F-3AA35EE6D60C}" destId="{25F10AD0-7FA4-4184-9660-EB9C37A984B4}" srcOrd="1" destOrd="0" presId="urn:microsoft.com/office/officeart/2008/layout/VerticalCurvedList"/>
    <dgm:cxn modelId="{54F6E436-6970-4269-805A-4DCFC76A64F5}" type="presParOf" srcId="{DD9F4607-549C-450F-984F-3AA35EE6D60C}" destId="{05C51897-5C0B-4F07-87A3-4329149B3A9A}" srcOrd="2" destOrd="0" presId="urn:microsoft.com/office/officeart/2008/layout/VerticalCurvedList"/>
    <dgm:cxn modelId="{CEFB3C79-37EE-4BB7-AB15-159BDC780E2F}" type="presParOf" srcId="{05C51897-5C0B-4F07-87A3-4329149B3A9A}" destId="{369D0825-37DE-4B0A-BBAD-D0616739D9EA}" srcOrd="0" destOrd="0" presId="urn:microsoft.com/office/officeart/2008/layout/VerticalCurvedList"/>
    <dgm:cxn modelId="{E335CC94-171E-4D06-A5A2-5A5262EE2A96}" type="presParOf" srcId="{DD9F4607-549C-450F-984F-3AA35EE6D60C}" destId="{15AF66B4-AB72-4578-A463-BB6ED8C71EF5}" srcOrd="3" destOrd="0" presId="urn:microsoft.com/office/officeart/2008/layout/VerticalCurvedList"/>
    <dgm:cxn modelId="{50989CB7-79B7-4518-8570-5FC34DC42D20}" type="presParOf" srcId="{DD9F4607-549C-450F-984F-3AA35EE6D60C}" destId="{8B066946-B280-4A63-8A28-D52EFA4FF181}" srcOrd="4" destOrd="0" presId="urn:microsoft.com/office/officeart/2008/layout/VerticalCurvedList"/>
    <dgm:cxn modelId="{C1C69F94-EEA7-48AD-8268-35B5D50989E4}" type="presParOf" srcId="{8B066946-B280-4A63-8A28-D52EFA4FF181}" destId="{9A13A033-D193-4472-A10D-82AC08F40F6F}" srcOrd="0" destOrd="0" presId="urn:microsoft.com/office/officeart/2008/layout/VerticalCurvedList"/>
    <dgm:cxn modelId="{A5F7A4AB-DC08-4956-B212-F6CDC61EDBA2}" type="presParOf" srcId="{DD9F4607-549C-450F-984F-3AA35EE6D60C}" destId="{ADF40727-85DE-48E8-8A85-DCA8F0529BDB}" srcOrd="5" destOrd="0" presId="urn:microsoft.com/office/officeart/2008/layout/VerticalCurvedList"/>
    <dgm:cxn modelId="{C8449960-9F11-4D41-9D9C-80FF86C68C78}" type="presParOf" srcId="{DD9F4607-549C-450F-984F-3AA35EE6D60C}" destId="{A69BCEE4-8ED2-403B-99D9-1670D0258C07}" srcOrd="6" destOrd="0" presId="urn:microsoft.com/office/officeart/2008/layout/VerticalCurvedList"/>
    <dgm:cxn modelId="{AA64AFEB-C046-4A0B-960F-5B56CF9DA116}" type="presParOf" srcId="{A69BCEE4-8ED2-403B-99D9-1670D0258C07}" destId="{AE760669-AF44-43B3-89EA-6758233CE269}" srcOrd="0" destOrd="0" presId="urn:microsoft.com/office/officeart/2008/layout/VerticalCurvedList"/>
    <dgm:cxn modelId="{F6566551-C6D1-4DB8-BCEC-308C80E400D8}" type="presParOf" srcId="{DD9F4607-549C-450F-984F-3AA35EE6D60C}" destId="{B1608DCA-C65A-45A5-85A1-234DDE0ACDD6}" srcOrd="7" destOrd="0" presId="urn:microsoft.com/office/officeart/2008/layout/VerticalCurvedList"/>
    <dgm:cxn modelId="{834D726B-387A-43F2-A9AC-C10A2BB286E5}" type="presParOf" srcId="{DD9F4607-549C-450F-984F-3AA35EE6D60C}" destId="{92614268-08AE-4F1F-B7C9-187C5A9AE03A}" srcOrd="8" destOrd="0" presId="urn:microsoft.com/office/officeart/2008/layout/VerticalCurvedList"/>
    <dgm:cxn modelId="{CC78DB8D-79F4-4AC3-AC4B-9109843D23AA}" type="presParOf" srcId="{92614268-08AE-4F1F-B7C9-187C5A9AE03A}" destId="{07B23852-E946-490E-9D64-C32FA2D96A03}" srcOrd="0" destOrd="0" presId="urn:microsoft.com/office/officeart/2008/layout/VerticalCurvedList"/>
    <dgm:cxn modelId="{F3BE3151-2489-474D-A797-6EA9AD0AD1FE}" type="presParOf" srcId="{DD9F4607-549C-450F-984F-3AA35EE6D60C}" destId="{D216CB47-3ECE-4024-901F-E39BF2DBC56F}" srcOrd="9" destOrd="0" presId="urn:microsoft.com/office/officeart/2008/layout/VerticalCurvedList"/>
    <dgm:cxn modelId="{3AC0F526-6072-4F89-A6BE-76F8CE9577CA}" type="presParOf" srcId="{DD9F4607-549C-450F-984F-3AA35EE6D60C}" destId="{603BAF06-1B2C-4DC7-BCDA-F7E534B758E9}" srcOrd="10" destOrd="0" presId="urn:microsoft.com/office/officeart/2008/layout/VerticalCurvedList"/>
    <dgm:cxn modelId="{21F6E750-5A77-45E2-83BD-AFEDEAE46B60}" type="presParOf" srcId="{603BAF06-1B2C-4DC7-BCDA-F7E534B758E9}" destId="{A4D0F87C-F36B-4E49-B90E-C1FF3FE2B4B1}"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089FC4-68CD-4722-960E-22F4381347ED}">
      <dsp:nvSpPr>
        <dsp:cNvPr id="0" name=""/>
        <dsp:cNvSpPr/>
      </dsp:nvSpPr>
      <dsp:spPr>
        <a:xfrm>
          <a:off x="-9192271" y="-1403415"/>
          <a:ext cx="10934832" cy="10934832"/>
        </a:xfrm>
        <a:prstGeom prst="blockArc">
          <a:avLst>
            <a:gd name="adj1" fmla="val 18900000"/>
            <a:gd name="adj2" fmla="val 2700000"/>
            <a:gd name="adj3" fmla="val 198"/>
          </a:avLst>
        </a:pr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F10AD0-7FA4-4184-9660-EB9C37A984B4}">
      <dsp:nvSpPr>
        <dsp:cNvPr id="0" name=""/>
        <dsp:cNvSpPr/>
      </dsp:nvSpPr>
      <dsp:spPr>
        <a:xfrm>
          <a:off x="760076" y="507837"/>
          <a:ext cx="11312550" cy="1016325"/>
        </a:xfrm>
        <a:prstGeom prst="rect">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708" tIns="137160" rIns="137160" bIns="137160" numCol="1" spcCol="1270" anchor="ctr" anchorCtr="0">
          <a:noAutofit/>
        </a:bodyPr>
        <a:lstStyle/>
        <a:p>
          <a:pPr marL="0" lvl="0" indent="0" algn="l" defTabSz="2400300">
            <a:lnSpc>
              <a:spcPct val="90000"/>
            </a:lnSpc>
            <a:spcBef>
              <a:spcPct val="0"/>
            </a:spcBef>
            <a:spcAft>
              <a:spcPct val="35000"/>
            </a:spcAft>
            <a:buNone/>
          </a:pPr>
          <a:r>
            <a:rPr lang="en-US" sz="5400" kern="1200"/>
            <a:t>For schools Rs.1000</a:t>
          </a:r>
        </a:p>
      </dsp:txBody>
      <dsp:txXfrm>
        <a:off x="760076" y="507837"/>
        <a:ext cx="11312550" cy="1016325"/>
      </dsp:txXfrm>
    </dsp:sp>
    <dsp:sp modelId="{369D0825-37DE-4B0A-BBAD-D0616739D9EA}">
      <dsp:nvSpPr>
        <dsp:cNvPr id="0" name=""/>
        <dsp:cNvSpPr/>
      </dsp:nvSpPr>
      <dsp:spPr>
        <a:xfrm>
          <a:off x="124873" y="380796"/>
          <a:ext cx="1270406" cy="1270406"/>
        </a:xfrm>
        <a:prstGeom prst="ellipse">
          <a:avLst/>
        </a:prstGeom>
        <a:solidFill>
          <a:schemeClr val="lt1">
            <a:hueOff val="0"/>
            <a:satOff val="0"/>
            <a:lumOff val="0"/>
            <a:alphaOff val="0"/>
          </a:schemeClr>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AF66B4-AB72-4578-A463-BB6ED8C71EF5}">
      <dsp:nvSpPr>
        <dsp:cNvPr id="0" name=""/>
        <dsp:cNvSpPr/>
      </dsp:nvSpPr>
      <dsp:spPr>
        <a:xfrm>
          <a:off x="1488345" y="2031837"/>
          <a:ext cx="10584281" cy="1016325"/>
        </a:xfrm>
        <a:prstGeom prst="rect">
          <a:avLst/>
        </a:prstGeom>
        <a:solidFill>
          <a:schemeClr val="accent2">
            <a:shade val="50000"/>
            <a:hueOff val="286334"/>
            <a:satOff val="-17088"/>
            <a:lumOff val="216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708" tIns="137160" rIns="137160" bIns="137160" numCol="1" spcCol="1270" anchor="ctr" anchorCtr="0">
          <a:noAutofit/>
        </a:bodyPr>
        <a:lstStyle/>
        <a:p>
          <a:pPr marL="0" lvl="0" indent="0" algn="l" defTabSz="2400300">
            <a:lnSpc>
              <a:spcPct val="90000"/>
            </a:lnSpc>
            <a:spcBef>
              <a:spcPct val="0"/>
            </a:spcBef>
            <a:spcAft>
              <a:spcPct val="35000"/>
            </a:spcAft>
            <a:buNone/>
          </a:pPr>
          <a:r>
            <a:rPr lang="en-US" sz="5400" kern="1200"/>
            <a:t>Monthly Subscription Rs.1500</a:t>
          </a:r>
        </a:p>
      </dsp:txBody>
      <dsp:txXfrm>
        <a:off x="1488345" y="2031837"/>
        <a:ext cx="10584281" cy="1016325"/>
      </dsp:txXfrm>
    </dsp:sp>
    <dsp:sp modelId="{9A13A033-D193-4472-A10D-82AC08F40F6F}">
      <dsp:nvSpPr>
        <dsp:cNvPr id="0" name=""/>
        <dsp:cNvSpPr/>
      </dsp:nvSpPr>
      <dsp:spPr>
        <a:xfrm>
          <a:off x="853142" y="1904796"/>
          <a:ext cx="1270406" cy="1270406"/>
        </a:xfrm>
        <a:prstGeom prst="ellipse">
          <a:avLst/>
        </a:prstGeom>
        <a:solidFill>
          <a:schemeClr val="lt1">
            <a:hueOff val="0"/>
            <a:satOff val="0"/>
            <a:lumOff val="0"/>
            <a:alphaOff val="0"/>
          </a:schemeClr>
        </a:solidFill>
        <a:ln w="25400" cap="flat" cmpd="sng" algn="ctr">
          <a:solidFill>
            <a:schemeClr val="accent2">
              <a:shade val="50000"/>
              <a:hueOff val="269458"/>
              <a:satOff val="-16572"/>
              <a:lumOff val="19994"/>
              <a:alphaOff val="0"/>
            </a:schemeClr>
          </a:solidFill>
          <a:prstDash val="solid"/>
        </a:ln>
        <a:effectLst/>
      </dsp:spPr>
      <dsp:style>
        <a:lnRef idx="2">
          <a:scrgbClr r="0" g="0" b="0"/>
        </a:lnRef>
        <a:fillRef idx="1">
          <a:scrgbClr r="0" g="0" b="0"/>
        </a:fillRef>
        <a:effectRef idx="0">
          <a:scrgbClr r="0" g="0" b="0"/>
        </a:effectRef>
        <a:fontRef idx="minor"/>
      </dsp:style>
    </dsp:sp>
    <dsp:sp modelId="{ADF40727-85DE-48E8-8A85-DCA8F0529BDB}">
      <dsp:nvSpPr>
        <dsp:cNvPr id="0" name=""/>
        <dsp:cNvSpPr/>
      </dsp:nvSpPr>
      <dsp:spPr>
        <a:xfrm>
          <a:off x="1711865" y="3555837"/>
          <a:ext cx="10360761" cy="1016325"/>
        </a:xfrm>
        <a:prstGeom prst="rect">
          <a:avLst/>
        </a:prstGeom>
        <a:solidFill>
          <a:schemeClr val="accent2">
            <a:shade val="50000"/>
            <a:hueOff val="572668"/>
            <a:satOff val="-34176"/>
            <a:lumOff val="432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708" tIns="137160" rIns="137160" bIns="137160" numCol="1" spcCol="1270" anchor="ctr" anchorCtr="0">
          <a:noAutofit/>
        </a:bodyPr>
        <a:lstStyle/>
        <a:p>
          <a:pPr marL="0" lvl="0" indent="0" algn="l" defTabSz="2400300">
            <a:lnSpc>
              <a:spcPct val="90000"/>
            </a:lnSpc>
            <a:spcBef>
              <a:spcPct val="0"/>
            </a:spcBef>
            <a:spcAft>
              <a:spcPct val="35000"/>
            </a:spcAft>
            <a:buNone/>
          </a:pPr>
          <a:r>
            <a:rPr lang="en-US" sz="5400" kern="1200"/>
            <a:t>Premium Subscription RS.2000</a:t>
          </a:r>
        </a:p>
      </dsp:txBody>
      <dsp:txXfrm>
        <a:off x="1711865" y="3555837"/>
        <a:ext cx="10360761" cy="1016325"/>
      </dsp:txXfrm>
    </dsp:sp>
    <dsp:sp modelId="{AE760669-AF44-43B3-89EA-6758233CE269}">
      <dsp:nvSpPr>
        <dsp:cNvPr id="0" name=""/>
        <dsp:cNvSpPr/>
      </dsp:nvSpPr>
      <dsp:spPr>
        <a:xfrm>
          <a:off x="1076662" y="3428796"/>
          <a:ext cx="1270406" cy="1270406"/>
        </a:xfrm>
        <a:prstGeom prst="ellipse">
          <a:avLst/>
        </a:prstGeom>
        <a:solidFill>
          <a:schemeClr val="lt1">
            <a:hueOff val="0"/>
            <a:satOff val="0"/>
            <a:lumOff val="0"/>
            <a:alphaOff val="0"/>
          </a:schemeClr>
        </a:solidFill>
        <a:ln w="25400" cap="flat" cmpd="sng" algn="ctr">
          <a:solidFill>
            <a:schemeClr val="accent2">
              <a:shade val="50000"/>
              <a:hueOff val="538917"/>
              <a:satOff val="-33143"/>
              <a:lumOff val="39987"/>
              <a:alphaOff val="0"/>
            </a:schemeClr>
          </a:solidFill>
          <a:prstDash val="solid"/>
        </a:ln>
        <a:effectLst/>
      </dsp:spPr>
      <dsp:style>
        <a:lnRef idx="2">
          <a:scrgbClr r="0" g="0" b="0"/>
        </a:lnRef>
        <a:fillRef idx="1">
          <a:scrgbClr r="0" g="0" b="0"/>
        </a:fillRef>
        <a:effectRef idx="0">
          <a:scrgbClr r="0" g="0" b="0"/>
        </a:effectRef>
        <a:fontRef idx="minor"/>
      </dsp:style>
    </dsp:sp>
    <dsp:sp modelId="{B1608DCA-C65A-45A5-85A1-234DDE0ACDD6}">
      <dsp:nvSpPr>
        <dsp:cNvPr id="0" name=""/>
        <dsp:cNvSpPr/>
      </dsp:nvSpPr>
      <dsp:spPr>
        <a:xfrm>
          <a:off x="1488345" y="5079837"/>
          <a:ext cx="10584281" cy="1016325"/>
        </a:xfrm>
        <a:prstGeom prst="rect">
          <a:avLst/>
        </a:prstGeom>
        <a:solidFill>
          <a:schemeClr val="accent2">
            <a:shade val="50000"/>
            <a:hueOff val="572668"/>
            <a:satOff val="-34176"/>
            <a:lumOff val="432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708" tIns="137160" rIns="137160" bIns="137160" numCol="1" spcCol="1270" anchor="ctr" anchorCtr="0">
          <a:noAutofit/>
        </a:bodyPr>
        <a:lstStyle/>
        <a:p>
          <a:pPr marL="0" lvl="0" indent="0" algn="l" defTabSz="2400300">
            <a:lnSpc>
              <a:spcPct val="90000"/>
            </a:lnSpc>
            <a:spcBef>
              <a:spcPct val="0"/>
            </a:spcBef>
            <a:spcAft>
              <a:spcPct val="35000"/>
            </a:spcAft>
            <a:buNone/>
          </a:pPr>
          <a:r>
            <a:rPr lang="en-US" sz="5400" kern="1200"/>
            <a:t>Free 3 Month Trail Subscription</a:t>
          </a:r>
        </a:p>
      </dsp:txBody>
      <dsp:txXfrm>
        <a:off x="1488345" y="5079837"/>
        <a:ext cx="10584281" cy="1016325"/>
      </dsp:txXfrm>
    </dsp:sp>
    <dsp:sp modelId="{07B23852-E946-490E-9D64-C32FA2D96A03}">
      <dsp:nvSpPr>
        <dsp:cNvPr id="0" name=""/>
        <dsp:cNvSpPr/>
      </dsp:nvSpPr>
      <dsp:spPr>
        <a:xfrm>
          <a:off x="853142" y="4952796"/>
          <a:ext cx="1270406" cy="1270406"/>
        </a:xfrm>
        <a:prstGeom prst="ellipse">
          <a:avLst/>
        </a:prstGeom>
        <a:solidFill>
          <a:schemeClr val="lt1">
            <a:hueOff val="0"/>
            <a:satOff val="0"/>
            <a:lumOff val="0"/>
            <a:alphaOff val="0"/>
          </a:schemeClr>
        </a:solidFill>
        <a:ln w="25400" cap="flat" cmpd="sng" algn="ctr">
          <a:solidFill>
            <a:schemeClr val="accent2">
              <a:shade val="50000"/>
              <a:hueOff val="538917"/>
              <a:satOff val="-33143"/>
              <a:lumOff val="39987"/>
              <a:alphaOff val="0"/>
            </a:schemeClr>
          </a:solidFill>
          <a:prstDash val="solid"/>
        </a:ln>
        <a:effectLst/>
      </dsp:spPr>
      <dsp:style>
        <a:lnRef idx="2">
          <a:scrgbClr r="0" g="0" b="0"/>
        </a:lnRef>
        <a:fillRef idx="1">
          <a:scrgbClr r="0" g="0" b="0"/>
        </a:fillRef>
        <a:effectRef idx="0">
          <a:scrgbClr r="0" g="0" b="0"/>
        </a:effectRef>
        <a:fontRef idx="minor"/>
      </dsp:style>
    </dsp:sp>
    <dsp:sp modelId="{D216CB47-3ECE-4024-901F-E39BF2DBC56F}">
      <dsp:nvSpPr>
        <dsp:cNvPr id="0" name=""/>
        <dsp:cNvSpPr/>
      </dsp:nvSpPr>
      <dsp:spPr>
        <a:xfrm>
          <a:off x="760076" y="6603837"/>
          <a:ext cx="11312550" cy="1016325"/>
        </a:xfrm>
        <a:prstGeom prst="rect">
          <a:avLst/>
        </a:prstGeom>
        <a:solidFill>
          <a:schemeClr val="accent2">
            <a:shade val="50000"/>
            <a:hueOff val="286334"/>
            <a:satOff val="-17088"/>
            <a:lumOff val="216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6708" tIns="137160" rIns="137160" bIns="137160" numCol="1" spcCol="1270" anchor="ctr" anchorCtr="0">
          <a:noAutofit/>
        </a:bodyPr>
        <a:lstStyle/>
        <a:p>
          <a:pPr marL="0" lvl="0" indent="0" algn="l" defTabSz="2400300">
            <a:lnSpc>
              <a:spcPct val="90000"/>
            </a:lnSpc>
            <a:spcBef>
              <a:spcPct val="0"/>
            </a:spcBef>
            <a:spcAft>
              <a:spcPct val="35000"/>
            </a:spcAft>
            <a:buNone/>
          </a:pPr>
          <a:r>
            <a:rPr lang="en-US" sz="5400" kern="1200"/>
            <a:t>Social Media Commercialization</a:t>
          </a:r>
        </a:p>
      </dsp:txBody>
      <dsp:txXfrm>
        <a:off x="760076" y="6603837"/>
        <a:ext cx="11312550" cy="1016325"/>
      </dsp:txXfrm>
    </dsp:sp>
    <dsp:sp modelId="{A4D0F87C-F36B-4E49-B90E-C1FF3FE2B4B1}">
      <dsp:nvSpPr>
        <dsp:cNvPr id="0" name=""/>
        <dsp:cNvSpPr/>
      </dsp:nvSpPr>
      <dsp:spPr>
        <a:xfrm>
          <a:off x="124873" y="6476796"/>
          <a:ext cx="1270406" cy="1270406"/>
        </a:xfrm>
        <a:prstGeom prst="ellipse">
          <a:avLst/>
        </a:prstGeom>
        <a:solidFill>
          <a:schemeClr val="lt1">
            <a:hueOff val="0"/>
            <a:satOff val="0"/>
            <a:lumOff val="0"/>
            <a:alphaOff val="0"/>
          </a:schemeClr>
        </a:solidFill>
        <a:ln w="25400" cap="flat" cmpd="sng" algn="ctr">
          <a:solidFill>
            <a:schemeClr val="accent2">
              <a:shade val="50000"/>
              <a:hueOff val="269458"/>
              <a:satOff val="-16572"/>
              <a:lumOff val="1999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1600" y="1143001"/>
            <a:ext cx="15544800" cy="2205038"/>
          </a:xfrm>
        </p:spPr>
        <p:txBody>
          <a:bodyPr/>
          <a:lstStyle>
            <a:lvl1pPr>
              <a:defRPr/>
            </a:lvl1pPr>
          </a:lstStyle>
          <a:p>
            <a:r>
              <a:rPr lang="en-US"/>
              <a:t>Add the Project Title</a:t>
            </a:r>
          </a:p>
        </p:txBody>
      </p:sp>
      <p:sp>
        <p:nvSpPr>
          <p:cNvPr id="3" name="Subtitle 2"/>
          <p:cNvSpPr>
            <a:spLocks noGrp="1"/>
          </p:cNvSpPr>
          <p:nvPr>
            <p:ph type="subTitle" idx="1" hasCustomPrompt="1"/>
          </p:nvPr>
        </p:nvSpPr>
        <p:spPr>
          <a:xfrm>
            <a:off x="2743200" y="3771900"/>
            <a:ext cx="12801600" cy="2628900"/>
          </a:xfrm>
        </p:spPr>
        <p:txBody>
          <a:bodyPr/>
          <a:lstStyle>
            <a:lvl1pPr marL="0" indent="0" algn="ctr">
              <a:buNone/>
              <a:defRPr>
                <a:solidFill>
                  <a:schemeClr val="tx1">
                    <a:tint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p:nvPicPr>
        <p:blipFill rotWithShape="1">
          <a:blip r:embed="rId2"/>
          <a:srcRect t="90286" r="71976"/>
          <a:stretch/>
        </p:blipFill>
        <p:spPr>
          <a:xfrm>
            <a:off x="0" y="9559953"/>
            <a:ext cx="3771900" cy="735462"/>
          </a:xfrm>
          <a:prstGeom prst="rect">
            <a:avLst/>
          </a:prstGeom>
        </p:spPr>
      </p:pic>
    </p:spTree>
    <p:extLst>
      <p:ext uri="{BB962C8B-B14F-4D97-AF65-F5344CB8AC3E}">
        <p14:creationId xmlns:p14="http://schemas.microsoft.com/office/powerpoint/2010/main" val="380689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p:nvSpPr>
        <p:spPr>
          <a:xfrm>
            <a:off x="0" y="9723312"/>
            <a:ext cx="18288000" cy="565029"/>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
        <p:nvSpPr>
          <p:cNvPr id="11" name="二等辺三角形 10"/>
          <p:cNvSpPr/>
          <p:nvPr/>
        </p:nvSpPr>
        <p:spPr>
          <a:xfrm>
            <a:off x="0" y="10015360"/>
            <a:ext cx="18288000" cy="271643"/>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p:nvSpPr>
        <p:spPr>
          <a:xfrm>
            <a:off x="17152713" y="9739313"/>
            <a:ext cx="1020987" cy="547688"/>
          </a:xfrm>
          <a:prstGeom prst="rect">
            <a:avLst/>
          </a:prstGeom>
        </p:spPr>
        <p:txBody>
          <a:bodyPr vert="horz" lIns="137160" tIns="68580" rIns="137160" bIns="6858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z="2100" smtClean="0"/>
              <a:pPr/>
              <a:t>‹#›</a:t>
            </a:fld>
            <a:endParaRPr lang="en-US" sz="2100"/>
          </a:p>
        </p:txBody>
      </p:sp>
    </p:spTree>
    <p:extLst>
      <p:ext uri="{BB962C8B-B14F-4D97-AF65-F5344CB8AC3E}">
        <p14:creationId xmlns:p14="http://schemas.microsoft.com/office/powerpoint/2010/main" val="4211211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2" y="409575"/>
            <a:ext cx="6016626" cy="1743075"/>
          </a:xfrm>
        </p:spPr>
        <p:txBody>
          <a:bodyPr anchor="b"/>
          <a:lstStyle>
            <a:lvl1pPr algn="l">
              <a:defRPr sz="3000" b="1"/>
            </a:lvl1pPr>
          </a:lstStyle>
          <a:p>
            <a:r>
              <a:rPr lang="en-US"/>
              <a:t>Click to edit Master title style</a:t>
            </a:r>
          </a:p>
        </p:txBody>
      </p:sp>
      <p:sp>
        <p:nvSpPr>
          <p:cNvPr id="3" name="Content Placeholder 2"/>
          <p:cNvSpPr>
            <a:spLocks noGrp="1"/>
          </p:cNvSpPr>
          <p:nvPr>
            <p:ph idx="1"/>
          </p:nvPr>
        </p:nvSpPr>
        <p:spPr>
          <a:xfrm>
            <a:off x="7150100" y="409577"/>
            <a:ext cx="10223501" cy="877967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4402" y="2152652"/>
            <a:ext cx="6016626" cy="7036595"/>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2" name="二等辺三角形 11"/>
          <p:cNvSpPr/>
          <p:nvPr/>
        </p:nvSpPr>
        <p:spPr>
          <a:xfrm>
            <a:off x="0" y="9609016"/>
            <a:ext cx="18288000" cy="679328"/>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
        <p:nvSpPr>
          <p:cNvPr id="13" name="二等辺三角形 9"/>
          <p:cNvSpPr/>
          <p:nvPr/>
        </p:nvSpPr>
        <p:spPr>
          <a:xfrm>
            <a:off x="0" y="9723312"/>
            <a:ext cx="18288000" cy="565029"/>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
        <p:nvSpPr>
          <p:cNvPr id="14" name="二等辺三角形 10"/>
          <p:cNvSpPr/>
          <p:nvPr/>
        </p:nvSpPr>
        <p:spPr>
          <a:xfrm>
            <a:off x="0" y="10015360"/>
            <a:ext cx="18288000" cy="271643"/>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Tree>
    <p:extLst>
      <p:ext uri="{BB962C8B-B14F-4D97-AF65-F5344CB8AC3E}">
        <p14:creationId xmlns:p14="http://schemas.microsoft.com/office/powerpoint/2010/main" val="23390622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6" y="7200900"/>
            <a:ext cx="10972800" cy="850107"/>
          </a:xfrm>
        </p:spPr>
        <p:txBody>
          <a:bodyPr anchor="b"/>
          <a:lstStyle>
            <a:lvl1pPr algn="l">
              <a:defRPr sz="3000" b="1"/>
            </a:lvl1pPr>
          </a:lstStyle>
          <a:p>
            <a:r>
              <a:rPr lang="en-US"/>
              <a:t>Click to edit Master title style</a:t>
            </a:r>
          </a:p>
        </p:txBody>
      </p:sp>
      <p:sp>
        <p:nvSpPr>
          <p:cNvPr id="3" name="Picture Placeholder 2"/>
          <p:cNvSpPr>
            <a:spLocks noGrp="1"/>
          </p:cNvSpPr>
          <p:nvPr>
            <p:ph type="pic" idx="1"/>
          </p:nvPr>
        </p:nvSpPr>
        <p:spPr>
          <a:xfrm>
            <a:off x="3584576" y="919163"/>
            <a:ext cx="10972800" cy="6172200"/>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p:cNvSpPr>
            <a:spLocks noGrp="1"/>
          </p:cNvSpPr>
          <p:nvPr>
            <p:ph type="body" sz="half" idx="2"/>
          </p:nvPr>
        </p:nvSpPr>
        <p:spPr>
          <a:xfrm>
            <a:off x="3584576" y="8051007"/>
            <a:ext cx="10972800" cy="1207293"/>
          </a:xfrm>
        </p:spPr>
        <p:txBody>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4" name="二等辺三角形 10"/>
          <p:cNvSpPr/>
          <p:nvPr/>
        </p:nvSpPr>
        <p:spPr>
          <a:xfrm>
            <a:off x="0" y="10015360"/>
            <a:ext cx="18288000" cy="271643"/>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Tree>
    <p:extLst>
      <p:ext uri="{BB962C8B-B14F-4D97-AF65-F5344CB8AC3E}">
        <p14:creationId xmlns:p14="http://schemas.microsoft.com/office/powerpoint/2010/main" val="1110883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p:nvSpPr>
        <p:spPr>
          <a:xfrm>
            <a:off x="0" y="10015360"/>
            <a:ext cx="18288000" cy="271643"/>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Tree>
    <p:extLst>
      <p:ext uri="{BB962C8B-B14F-4D97-AF65-F5344CB8AC3E}">
        <p14:creationId xmlns:p14="http://schemas.microsoft.com/office/powerpoint/2010/main" val="29388826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411959"/>
            <a:ext cx="4114800" cy="87772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411959"/>
            <a:ext cx="12039600" cy="87772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p:nvSpPr>
        <p:spPr>
          <a:xfrm>
            <a:off x="0" y="9723312"/>
            <a:ext cx="18288000" cy="565029"/>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
        <p:nvSpPr>
          <p:cNvPr id="13" name="二等辺三角形 10"/>
          <p:cNvSpPr/>
          <p:nvPr/>
        </p:nvSpPr>
        <p:spPr>
          <a:xfrm>
            <a:off x="0" y="10015360"/>
            <a:ext cx="18288000" cy="271643"/>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Tree>
    <p:extLst>
      <p:ext uri="{BB962C8B-B14F-4D97-AF65-F5344CB8AC3E}">
        <p14:creationId xmlns:p14="http://schemas.microsoft.com/office/powerpoint/2010/main" val="1052468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5640"/>
            <a:ext cx="15544800" cy="2205038"/>
          </a:xfrm>
        </p:spPr>
        <p:txBody>
          <a:bodyPr/>
          <a:lstStyle/>
          <a:p>
            <a:r>
              <a:rPr lang="en-US"/>
              <a:t>Click to edit Master title style</a:t>
            </a:r>
          </a:p>
        </p:txBody>
      </p:sp>
      <p:sp>
        <p:nvSpPr>
          <p:cNvPr id="3" name="Subtitle 2"/>
          <p:cNvSpPr>
            <a:spLocks noGrp="1"/>
          </p:cNvSpPr>
          <p:nvPr>
            <p:ph type="subTitle" idx="1"/>
          </p:nvPr>
        </p:nvSpPr>
        <p:spPr>
          <a:xfrm>
            <a:off x="2743200" y="5829300"/>
            <a:ext cx="12801600" cy="2628900"/>
          </a:xfrm>
        </p:spPr>
        <p:txBody>
          <a:bodyPr/>
          <a:lstStyle>
            <a:lvl1pPr marL="0" indent="0" algn="ctr">
              <a:buNone/>
              <a:defRPr>
                <a:solidFill>
                  <a:schemeClr val="tx1">
                    <a:tint val="75000"/>
                  </a:schemeClr>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p:nvPicPr>
        <p:blipFill rotWithShape="1">
          <a:blip r:embed="rId2"/>
          <a:srcRect t="90286" r="71976"/>
          <a:stretch/>
        </p:blipFill>
        <p:spPr>
          <a:xfrm>
            <a:off x="0" y="9559953"/>
            <a:ext cx="3771900" cy="735462"/>
          </a:xfrm>
          <a:prstGeom prst="rect">
            <a:avLst/>
          </a:prstGeom>
        </p:spPr>
      </p:pic>
    </p:spTree>
    <p:extLst>
      <p:ext uri="{BB962C8B-B14F-4D97-AF65-F5344CB8AC3E}">
        <p14:creationId xmlns:p14="http://schemas.microsoft.com/office/powerpoint/2010/main" val="4224861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p:nvSpPr>
        <p:spPr>
          <a:xfrm>
            <a:off x="0" y="9723312"/>
            <a:ext cx="18288000" cy="565029"/>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
        <p:nvSpPr>
          <p:cNvPr id="13" name="二等辺三角形 10"/>
          <p:cNvSpPr/>
          <p:nvPr/>
        </p:nvSpPr>
        <p:spPr>
          <a:xfrm>
            <a:off x="0" y="10015360"/>
            <a:ext cx="18288000" cy="271643"/>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Tree>
    <p:extLst>
      <p:ext uri="{BB962C8B-B14F-4D97-AF65-F5344CB8AC3E}">
        <p14:creationId xmlns:p14="http://schemas.microsoft.com/office/powerpoint/2010/main" val="3506431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7456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4626" y="4255631"/>
            <a:ext cx="15544800" cy="2043113"/>
          </a:xfrm>
        </p:spPr>
        <p:txBody>
          <a:bodyPr anchor="t"/>
          <a:lstStyle>
            <a:lvl1pPr algn="l">
              <a:defRPr sz="6000" b="1" cap="all"/>
            </a:lvl1pPr>
          </a:lstStyle>
          <a:p>
            <a:r>
              <a:rPr lang="en-US"/>
              <a:t>Section Title</a:t>
            </a:r>
          </a:p>
        </p:txBody>
      </p:sp>
      <p:sp>
        <p:nvSpPr>
          <p:cNvPr id="3" name="Text Placeholder 2"/>
          <p:cNvSpPr>
            <a:spLocks noGrp="1"/>
          </p:cNvSpPr>
          <p:nvPr>
            <p:ph type="body" idx="1" hasCustomPrompt="1"/>
          </p:nvPr>
        </p:nvSpPr>
        <p:spPr>
          <a:xfrm>
            <a:off x="1444626" y="6355892"/>
            <a:ext cx="15544800" cy="2250281"/>
          </a:xfrm>
        </p:spPr>
        <p:txBody>
          <a:bodyPr anchor="b"/>
          <a:lstStyle>
            <a:lvl1pPr marL="0" indent="0">
              <a:buNone/>
              <a:defRPr sz="3000">
                <a:solidFill>
                  <a:schemeClr val="tx1">
                    <a:tint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Section Sub-Titles</a:t>
            </a:r>
          </a:p>
        </p:txBody>
      </p:sp>
      <p:sp>
        <p:nvSpPr>
          <p:cNvPr id="19" name="Rectangle 18">
            <a:extLst>
              <a:ext uri="{FF2B5EF4-FFF2-40B4-BE49-F238E27FC236}">
                <a16:creationId xmlns:a16="http://schemas.microsoft.com/office/drawing/2014/main" id="{77C29E58-4878-471A-A8CF-FA8607A4052E}"/>
              </a:ext>
            </a:extLst>
          </p:cNvPr>
          <p:cNvSpPr/>
          <p:nvPr/>
        </p:nvSpPr>
        <p:spPr>
          <a:xfrm>
            <a:off x="3948653" y="9739312"/>
            <a:ext cx="10224548" cy="547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700" b="1">
                <a:solidFill>
                  <a:schemeClr val="tx1"/>
                </a:solidFill>
              </a:rPr>
              <a:t>ITXXXXXXXX</a:t>
            </a:r>
            <a:r>
              <a:rPr lang="en-US" sz="2700">
                <a:solidFill>
                  <a:schemeClr val="tx1"/>
                </a:solidFill>
              </a:rPr>
              <a:t>   |   &lt;</a:t>
            </a:r>
            <a:r>
              <a:rPr lang="en-US" sz="2700" b="1">
                <a:solidFill>
                  <a:schemeClr val="tx1"/>
                </a:solidFill>
              </a:rPr>
              <a:t>&lt;Student Name&gt;&gt;   </a:t>
            </a:r>
            <a:r>
              <a:rPr lang="en-US" sz="2700">
                <a:solidFill>
                  <a:schemeClr val="tx1"/>
                </a:solidFill>
              </a:rPr>
              <a:t>|   </a:t>
            </a:r>
            <a:r>
              <a:rPr lang="en-US" sz="2700" b="0">
                <a:solidFill>
                  <a:schemeClr val="tx1"/>
                </a:solidFill>
              </a:rPr>
              <a:t>&lt;&lt;Project ID&gt;&gt;</a:t>
            </a:r>
          </a:p>
        </p:txBody>
      </p:sp>
    </p:spTree>
    <p:extLst>
      <p:ext uri="{BB962C8B-B14F-4D97-AF65-F5344CB8AC3E}">
        <p14:creationId xmlns:p14="http://schemas.microsoft.com/office/powerpoint/2010/main" val="1538032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4626" y="4255631"/>
            <a:ext cx="15544800" cy="2043113"/>
          </a:xfrm>
        </p:spPr>
        <p:txBody>
          <a:bodyPr anchor="t"/>
          <a:lstStyle>
            <a:lvl1pPr algn="l">
              <a:defRPr sz="6000" b="1" cap="all"/>
            </a:lvl1pPr>
          </a:lstStyle>
          <a:p>
            <a:r>
              <a:rPr lang="en-US"/>
              <a:t>Student IT Number | Student Name</a:t>
            </a:r>
          </a:p>
        </p:txBody>
      </p:sp>
      <p:sp>
        <p:nvSpPr>
          <p:cNvPr id="3" name="Text Placeholder 2"/>
          <p:cNvSpPr>
            <a:spLocks noGrp="1"/>
          </p:cNvSpPr>
          <p:nvPr>
            <p:ph type="body" idx="1" hasCustomPrompt="1"/>
          </p:nvPr>
        </p:nvSpPr>
        <p:spPr>
          <a:xfrm>
            <a:off x="1444626" y="6355892"/>
            <a:ext cx="15544800" cy="2250281"/>
          </a:xfrm>
        </p:spPr>
        <p:txBody>
          <a:bodyPr anchor="b"/>
          <a:lstStyle>
            <a:lvl1pPr marL="0" indent="0">
              <a:buNone/>
              <a:defRPr sz="3000">
                <a:solidFill>
                  <a:schemeClr val="tx1">
                    <a:tint val="7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Student’s Specialization</a:t>
            </a:r>
          </a:p>
        </p:txBody>
      </p:sp>
      <p:sp>
        <p:nvSpPr>
          <p:cNvPr id="13" name="二等辺三角形 10"/>
          <p:cNvSpPr/>
          <p:nvPr/>
        </p:nvSpPr>
        <p:spPr>
          <a:xfrm>
            <a:off x="0" y="10015360"/>
            <a:ext cx="18288000" cy="271643"/>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700"/>
          </a:p>
        </p:txBody>
      </p:sp>
      <p:sp>
        <p:nvSpPr>
          <p:cNvPr id="4" name="Rectangle 3">
            <a:extLst>
              <a:ext uri="{FF2B5EF4-FFF2-40B4-BE49-F238E27FC236}">
                <a16:creationId xmlns:a16="http://schemas.microsoft.com/office/drawing/2014/main" id="{0A8789F7-2DE1-4BD0-98A0-4D627E8C7924}"/>
              </a:ext>
            </a:extLst>
          </p:cNvPr>
          <p:cNvSpPr/>
          <p:nvPr/>
        </p:nvSpPr>
        <p:spPr>
          <a:xfrm>
            <a:off x="15201900" y="228600"/>
            <a:ext cx="2971800" cy="3429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a:t>Student Must add a professional photo to this cage</a:t>
            </a:r>
          </a:p>
        </p:txBody>
      </p:sp>
    </p:spTree>
    <p:extLst>
      <p:ext uri="{BB962C8B-B14F-4D97-AF65-F5344CB8AC3E}">
        <p14:creationId xmlns:p14="http://schemas.microsoft.com/office/powerpoint/2010/main" val="451970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2400302"/>
            <a:ext cx="8077200" cy="6788945"/>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96400" y="2400302"/>
            <a:ext cx="8077200" cy="6788945"/>
          </a:xfrm>
        </p:spPr>
        <p:txBody>
          <a:bodyPr/>
          <a:lstStyle>
            <a:lvl1pPr>
              <a:defRPr sz="4200"/>
            </a:lvl1pPr>
            <a:lvl2pPr>
              <a:defRPr sz="36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7574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1" y="2302670"/>
            <a:ext cx="8080376" cy="959643"/>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914401" y="3262313"/>
            <a:ext cx="8080376" cy="592693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90053" y="2302670"/>
            <a:ext cx="8083550" cy="959643"/>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90053" y="3262313"/>
            <a:ext cx="8083550" cy="592693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896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2993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17526000" cy="118824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714500"/>
            <a:ext cx="17526000" cy="7772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p:nvSpPr>
        <p:spPr>
          <a:xfrm>
            <a:off x="17152713" y="9739313"/>
            <a:ext cx="1020987" cy="547688"/>
          </a:xfrm>
          <a:prstGeom prst="rect">
            <a:avLst/>
          </a:prstGeom>
        </p:spPr>
        <p:txBody>
          <a:bodyPr vert="horz" lIns="137160" tIns="68580" rIns="137160" bIns="6858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z="2100" smtClean="0"/>
              <a:pPr/>
              <a:t>‹#›</a:t>
            </a:fld>
            <a:endParaRPr lang="en-US" sz="210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p:nvPicPr>
        <p:blipFill rotWithShape="1">
          <a:blip r:embed="rId16"/>
          <a:srcRect t="90286" r="71976"/>
          <a:stretch/>
        </p:blipFill>
        <p:spPr>
          <a:xfrm>
            <a:off x="0" y="9559953"/>
            <a:ext cx="3771900" cy="735462"/>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p:nvSpPr>
        <p:spPr>
          <a:xfrm>
            <a:off x="15430500" y="9805406"/>
            <a:ext cx="1600200" cy="369332"/>
          </a:xfrm>
          <a:prstGeom prst="rect">
            <a:avLst/>
          </a:prstGeom>
          <a:noFill/>
        </p:spPr>
        <p:txBody>
          <a:bodyPr wrap="square" rtlCol="0">
            <a:spAutoFit/>
          </a:bodyPr>
          <a:lstStyle/>
          <a:p>
            <a:fld id="{98C4007C-554A-4B16-A31C-089CB53EF86F}" type="datetime1">
              <a:rPr lang="en-US" sz="1800" b="1" smtClean="0"/>
              <a:t>4/26/2023</a:t>
            </a:fld>
            <a:endParaRPr lang="en-US" sz="1800" b="1"/>
          </a:p>
        </p:txBody>
      </p:sp>
    </p:spTree>
    <p:extLst>
      <p:ext uri="{BB962C8B-B14F-4D97-AF65-F5344CB8AC3E}">
        <p14:creationId xmlns:p14="http://schemas.microsoft.com/office/powerpoint/2010/main" val="3188226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1371600" rtl="0" eaLnBrk="1" latinLnBrk="0" hangingPunct="1">
        <a:spcBef>
          <a:spcPct val="0"/>
        </a:spcBef>
        <a:buNone/>
        <a:defRPr sz="6600" kern="1200">
          <a:solidFill>
            <a:schemeClr val="tx1"/>
          </a:solidFill>
          <a:latin typeface="Adobe Devanagari" pitchFamily="18" charset="0"/>
          <a:ea typeface="+mj-ea"/>
          <a:cs typeface="Adobe Devanagari" pitchFamily="18" charset="0"/>
        </a:defRPr>
      </a:lvl1pPr>
    </p:titleStyle>
    <p:body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Wingdings" pitchFamily="2" charset="2"/>
        <a:buChar char="Ø"/>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Wingdings" pitchFamily="2" charset="2"/>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slideLayout" Target="../slideLayouts/slideLayout10.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10.xml"/><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jpeg"/><Relationship Id="rId7"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42.png"/><Relationship Id="rId4" Type="http://schemas.openxmlformats.org/officeDocument/2006/relationships/image" Target="../media/image41.png"/><Relationship Id="rId9"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8.png"/><Relationship Id="rId1" Type="http://schemas.openxmlformats.org/officeDocument/2006/relationships/slideLayout" Target="../slideLayouts/slideLayout10.xml"/><Relationship Id="rId4" Type="http://schemas.openxmlformats.org/officeDocument/2006/relationships/image" Target="../media/image28.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svg"/></Relationships>
</file>

<file path=ppt/slides/_rels/slide3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0.xml"/><Relationship Id="rId5" Type="http://schemas.openxmlformats.org/officeDocument/2006/relationships/image" Target="../media/image34.sv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0.jpeg"/><Relationship Id="rId7"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10.xml"/><Relationship Id="rId6" Type="http://schemas.microsoft.com/office/2007/relationships/hdphoto" Target="../media/hdphoto3.wdp"/><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21.sv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0.xml"/><Relationship Id="rId5" Type="http://schemas.openxmlformats.org/officeDocument/2006/relationships/image" Target="../media/image34.svg"/><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0.xml"/><Relationship Id="rId5" Type="http://schemas.openxmlformats.org/officeDocument/2006/relationships/image" Target="../media/image23.sv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8.png"/><Relationship Id="rId2" Type="http://schemas.openxmlformats.org/officeDocument/2006/relationships/image" Target="../media/image40.jpeg"/><Relationship Id="rId1" Type="http://schemas.openxmlformats.org/officeDocument/2006/relationships/slideLayout" Target="../slideLayouts/slideLayout10.xml"/><Relationship Id="rId6" Type="http://schemas.microsoft.com/office/2007/relationships/hdphoto" Target="../media/hdphoto3.wdp"/><Relationship Id="rId5" Type="http://schemas.openxmlformats.org/officeDocument/2006/relationships/image" Target="../media/image56.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75.pn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58.png"/><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0.xml"/><Relationship Id="rId4" Type="http://schemas.openxmlformats.org/officeDocument/2006/relationships/image" Target="../media/image77.png"/></Relationships>
</file>

<file path=ppt/slides/_rels/slide7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svg"/><Relationship Id="rId7" Type="http://schemas.openxmlformats.org/officeDocument/2006/relationships/diagramColors" Target="../diagrams/colors1.xml"/><Relationship Id="rId2" Type="http://schemas.openxmlformats.org/officeDocument/2006/relationships/image" Target="../media/image8.png"/><Relationship Id="rId1" Type="http://schemas.openxmlformats.org/officeDocument/2006/relationships/slideLayout" Target="../slideLayouts/slideLayout1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png"/></Relationships>
</file>

<file path=ppt/slides/_rels/slide7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79.jpeg"/><Relationship Id="rId7" Type="http://schemas.openxmlformats.org/officeDocument/2006/relationships/image" Target="../media/image9.svg"/><Relationship Id="rId2" Type="http://schemas.openxmlformats.org/officeDocument/2006/relationships/image" Target="../media/image78.jpe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81.jpeg"/><Relationship Id="rId4" Type="http://schemas.openxmlformats.org/officeDocument/2006/relationships/image" Target="../media/image80.jpeg"/></Relationships>
</file>

<file path=ppt/slides/_rels/slide7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0.xml"/><Relationship Id="rId5" Type="http://schemas.openxmlformats.org/officeDocument/2006/relationships/image" Target="../media/image25.svg"/><Relationship Id="rId4" Type="http://schemas.openxmlformats.org/officeDocument/2006/relationships/image" Target="../media/image24.png"/></Relationships>
</file>

<file path=ppt/slides/_rels/slide7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83.svg"/><Relationship Id="rId7" Type="http://schemas.openxmlformats.org/officeDocument/2006/relationships/image" Target="../media/image21.svg"/><Relationship Id="rId2" Type="http://schemas.openxmlformats.org/officeDocument/2006/relationships/image" Target="../media/image82.png"/><Relationship Id="rId1" Type="http://schemas.openxmlformats.org/officeDocument/2006/relationships/slideLayout" Target="../slideLayouts/slideLayout10.xml"/><Relationship Id="rId6" Type="http://schemas.openxmlformats.org/officeDocument/2006/relationships/image" Target="../media/image20.png"/><Relationship Id="rId11" Type="http://schemas.openxmlformats.org/officeDocument/2006/relationships/image" Target="../media/image23.svg"/><Relationship Id="rId5" Type="http://schemas.openxmlformats.org/officeDocument/2006/relationships/image" Target="../media/image30.svg"/><Relationship Id="rId10" Type="http://schemas.openxmlformats.org/officeDocument/2006/relationships/image" Target="../media/image22.png"/><Relationship Id="rId4" Type="http://schemas.openxmlformats.org/officeDocument/2006/relationships/image" Target="../media/image29.png"/><Relationship Id="rId9" Type="http://schemas.openxmlformats.org/officeDocument/2006/relationships/image" Target="../media/image50.svg"/></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25.sv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29570">
            <a:off x="-1782768" y="3672293"/>
            <a:ext cx="19892431" cy="11239223"/>
          </a:xfrm>
          <a:prstGeom prst="rect">
            <a:avLst/>
          </a:prstGeom>
        </p:spPr>
      </p:pic>
      <p:pic>
        <p:nvPicPr>
          <p:cNvPr id="3" name="Picture 3"/>
          <p:cNvPicPr>
            <a:picLocks noChangeAspect="1"/>
          </p:cNvPicPr>
          <p:nvPr/>
        </p:nvPicPr>
        <p:blipFill>
          <a:blip r:embed="rId5"/>
          <a:srcRect/>
          <a:stretch>
            <a:fillRect/>
          </a:stretch>
        </p:blipFill>
        <p:spPr>
          <a:xfrm>
            <a:off x="-812018" y="5560846"/>
            <a:ext cx="5050106" cy="7394908"/>
          </a:xfrm>
          <a:prstGeom prst="rect">
            <a:avLst/>
          </a:prstGeom>
        </p:spPr>
      </p:pic>
      <p:pic>
        <p:nvPicPr>
          <p:cNvPr id="4" name="Picture 4"/>
          <p:cNvPicPr>
            <a:picLocks noChangeAspect="1"/>
          </p:cNvPicPr>
          <p:nvPr/>
        </p:nvPicPr>
        <p:blipFill>
          <a:blip r:embed="rId6"/>
          <a:srcRect/>
          <a:stretch>
            <a:fillRect/>
          </a:stretch>
        </p:blipFill>
        <p:spPr>
          <a:xfrm rot="175687">
            <a:off x="2958396" y="6613236"/>
            <a:ext cx="5835593" cy="8693621"/>
          </a:xfrm>
          <a:prstGeom prst="rect">
            <a:avLst/>
          </a:prstGeom>
        </p:spPr>
      </p:pic>
      <p:pic>
        <p:nvPicPr>
          <p:cNvPr id="5" name="Picture 5"/>
          <p:cNvPicPr>
            <a:picLocks noChangeAspect="1"/>
          </p:cNvPicPr>
          <p:nvPr/>
        </p:nvPicPr>
        <p:blipFill>
          <a:blip r:embed="rId7"/>
          <a:srcRect/>
          <a:stretch>
            <a:fillRect/>
          </a:stretch>
        </p:blipFill>
        <p:spPr>
          <a:xfrm rot="344910">
            <a:off x="13735182" y="5677072"/>
            <a:ext cx="4395033" cy="7229664"/>
          </a:xfrm>
          <a:prstGeom prst="rect">
            <a:avLst/>
          </a:prstGeom>
        </p:spPr>
      </p:pic>
      <p:pic>
        <p:nvPicPr>
          <p:cNvPr id="6" name="Picture 6"/>
          <p:cNvPicPr>
            <a:picLocks noChangeAspect="1"/>
          </p:cNvPicPr>
          <p:nvPr/>
        </p:nvPicPr>
        <p:blipFill>
          <a:blip r:embed="rId8"/>
          <a:srcRect/>
          <a:stretch>
            <a:fillRect/>
          </a:stretch>
        </p:blipFill>
        <p:spPr>
          <a:xfrm rot="315444">
            <a:off x="8536989" y="6355565"/>
            <a:ext cx="5264309" cy="8394911"/>
          </a:xfrm>
          <a:prstGeom prst="rect">
            <a:avLst/>
          </a:prstGeom>
        </p:spPr>
      </p:pic>
      <p:sp>
        <p:nvSpPr>
          <p:cNvPr id="7" name="TextBox 7"/>
          <p:cNvSpPr txBox="1"/>
          <p:nvPr/>
        </p:nvSpPr>
        <p:spPr>
          <a:xfrm>
            <a:off x="692000" y="332059"/>
            <a:ext cx="16903999" cy="3270126"/>
          </a:xfrm>
          <a:prstGeom prst="rect">
            <a:avLst/>
          </a:prstGeom>
        </p:spPr>
        <p:txBody>
          <a:bodyPr lIns="0" tIns="0" rIns="0" bIns="0" rtlCol="0" anchor="t">
            <a:spAutoFit/>
          </a:bodyPr>
          <a:lstStyle/>
          <a:p>
            <a:pPr algn="ctr">
              <a:lnSpc>
                <a:spcPts val="8545"/>
              </a:lnSpc>
            </a:pPr>
            <a:r>
              <a:rPr lang="en-US" sz="8000">
                <a:solidFill>
                  <a:srgbClr val="FFC000"/>
                </a:solidFill>
                <a:latin typeface="Bebas Neue Bold"/>
              </a:rPr>
              <a:t>“Growin’Up” </a:t>
            </a:r>
            <a:r>
              <a:rPr lang="en-US" sz="8000">
                <a:solidFill>
                  <a:srgbClr val="FFFFFF"/>
                </a:solidFill>
                <a:latin typeface="Bebas Neue Bold"/>
              </a:rPr>
              <a:t>a Mobile Application for primary students with Dyslexia to improve Sinhala language. </a:t>
            </a:r>
          </a:p>
        </p:txBody>
      </p:sp>
      <p:sp>
        <p:nvSpPr>
          <p:cNvPr id="13" name="TextBox 12">
            <a:extLst>
              <a:ext uri="{FF2B5EF4-FFF2-40B4-BE49-F238E27FC236}">
                <a16:creationId xmlns:a16="http://schemas.microsoft.com/office/drawing/2014/main" id="{554481C1-7A1D-A199-0A2B-92F35D82F7D3}"/>
              </a:ext>
            </a:extLst>
          </p:cNvPr>
          <p:cNvSpPr txBox="1"/>
          <p:nvPr/>
        </p:nvSpPr>
        <p:spPr>
          <a:xfrm>
            <a:off x="3548688" y="5291219"/>
            <a:ext cx="10927080" cy="923330"/>
          </a:xfrm>
          <a:prstGeom prst="rect">
            <a:avLst/>
          </a:prstGeom>
          <a:noFill/>
        </p:spPr>
        <p:txBody>
          <a:bodyPr wrap="square">
            <a:spAutoFit/>
          </a:bodyPr>
          <a:lstStyle/>
          <a:p>
            <a:pPr algn="ctr"/>
            <a:r>
              <a:rPr lang="en-US" sz="5400">
                <a:solidFill>
                  <a:schemeClr val="bg1"/>
                </a:solidFill>
              </a:rPr>
              <a:t>Project ID : TMP-23-034</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AD458A63-24A0-3BC4-9FA6-B8F2B0A28327}"/>
              </a:ext>
            </a:extLst>
          </p:cNvPr>
          <p:cNvPicPr>
            <a:picLocks noChangeAspect="1"/>
          </p:cNvPicPr>
          <p:nvPr/>
        </p:nvPicPr>
        <p:blipFill>
          <a:blip r:embed="rId2"/>
          <a:srcRect/>
          <a:stretch>
            <a:fillRect/>
          </a:stretch>
        </p:blipFill>
        <p:spPr>
          <a:xfrm>
            <a:off x="13288080" y="1574266"/>
            <a:ext cx="5697713" cy="8488212"/>
          </a:xfrm>
          <a:prstGeom prst="rect">
            <a:avLst/>
          </a:prstGeom>
        </p:spPr>
      </p:pic>
      <p:sp>
        <p:nvSpPr>
          <p:cNvPr id="3" name="TextBox 2">
            <a:extLst>
              <a:ext uri="{FF2B5EF4-FFF2-40B4-BE49-F238E27FC236}">
                <a16:creationId xmlns:a16="http://schemas.microsoft.com/office/drawing/2014/main" id="{DFAF4343-7DBC-7707-829B-6DE7ED9DC42F}"/>
              </a:ext>
            </a:extLst>
          </p:cNvPr>
          <p:cNvSpPr txBox="1"/>
          <p:nvPr/>
        </p:nvSpPr>
        <p:spPr>
          <a:xfrm>
            <a:off x="905580" y="3353570"/>
            <a:ext cx="12382500" cy="1569660"/>
          </a:xfrm>
          <a:prstGeom prst="rect">
            <a:avLst/>
          </a:prstGeom>
          <a:noFill/>
        </p:spPr>
        <p:txBody>
          <a:bodyPr wrap="square">
            <a:spAutoFit/>
          </a:bodyPr>
          <a:lstStyle/>
          <a:p>
            <a:pPr algn="ctr"/>
            <a:r>
              <a:rPr lang="en-US" sz="9600">
                <a:solidFill>
                  <a:schemeClr val="bg1"/>
                </a:solidFill>
                <a:latin typeface="Bebas Neue Bold" panose="020B0604020202020204" charset="0"/>
              </a:rPr>
              <a:t>INDIVIDUAL </a:t>
            </a:r>
            <a:r>
              <a:rPr lang="en-US" sz="9600">
                <a:solidFill>
                  <a:srgbClr val="FFC000"/>
                </a:solidFill>
                <a:latin typeface="Bebas Neue Bold" panose="020B0604020202020204" charset="0"/>
              </a:rPr>
              <a:t>COMPONENTS</a:t>
            </a:r>
            <a:r>
              <a:rPr lang="en-US" sz="9600">
                <a:solidFill>
                  <a:schemeClr val="bg1"/>
                </a:solidFill>
                <a:latin typeface="Bebas Neue Bold" panose="020B0604020202020204" charset="0"/>
              </a:rPr>
              <a:t> </a:t>
            </a:r>
          </a:p>
        </p:txBody>
      </p:sp>
    </p:spTree>
    <p:extLst>
      <p:ext uri="{BB962C8B-B14F-4D97-AF65-F5344CB8AC3E}">
        <p14:creationId xmlns:p14="http://schemas.microsoft.com/office/powerpoint/2010/main" val="398631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F4343-7DBC-7707-829B-6DE7ED9DC42F}"/>
              </a:ext>
            </a:extLst>
          </p:cNvPr>
          <p:cNvSpPr txBox="1"/>
          <p:nvPr/>
        </p:nvSpPr>
        <p:spPr>
          <a:xfrm>
            <a:off x="2952750" y="3545299"/>
            <a:ext cx="12382500" cy="4278094"/>
          </a:xfrm>
          <a:prstGeom prst="rect">
            <a:avLst/>
          </a:prstGeom>
          <a:noFill/>
        </p:spPr>
        <p:txBody>
          <a:bodyPr wrap="square">
            <a:spAutoFit/>
          </a:bodyPr>
          <a:lstStyle/>
          <a:p>
            <a:pPr algn="ctr"/>
            <a:r>
              <a:rPr lang="en-US" sz="5400">
                <a:solidFill>
                  <a:schemeClr val="bg1"/>
                </a:solidFill>
              </a:rPr>
              <a:t> IT20127428 </a:t>
            </a:r>
          </a:p>
          <a:p>
            <a:pPr algn="ctr"/>
            <a:r>
              <a:rPr lang="en-US" sz="5400">
                <a:solidFill>
                  <a:schemeClr val="bg1"/>
                </a:solidFill>
              </a:rPr>
              <a:t>Meddaduwage P.M</a:t>
            </a:r>
          </a:p>
          <a:p>
            <a:pPr algn="ctr"/>
            <a:br>
              <a:rPr lang="en-US" sz="5400">
                <a:solidFill>
                  <a:schemeClr val="bg1"/>
                </a:solidFill>
              </a:rPr>
            </a:br>
            <a:r>
              <a:rPr lang="en-US" sz="2800" b="1">
                <a:solidFill>
                  <a:schemeClr val="bg1"/>
                </a:solidFill>
                <a:latin typeface="Arial"/>
                <a:ea typeface="Arial"/>
                <a:cs typeface="Arial"/>
                <a:sym typeface="Arial"/>
              </a:rPr>
              <a:t>BSc(Hons) in Information Technology Specializing in  Information Technology</a:t>
            </a:r>
            <a:endParaRPr lang="en-US" sz="2800">
              <a:solidFill>
                <a:schemeClr val="bg1"/>
              </a:solidFill>
            </a:endParaRPr>
          </a:p>
          <a:p>
            <a:pPr algn="ctr"/>
            <a:endParaRPr lang="en-US" sz="5400">
              <a:solidFill>
                <a:schemeClr val="bg1"/>
              </a:solidFill>
            </a:endParaRPr>
          </a:p>
        </p:txBody>
      </p:sp>
      <p:pic>
        <p:nvPicPr>
          <p:cNvPr id="7" name="Picture Placeholder 12">
            <a:extLst>
              <a:ext uri="{FF2B5EF4-FFF2-40B4-BE49-F238E27FC236}">
                <a16:creationId xmlns:a16="http://schemas.microsoft.com/office/drawing/2014/main" id="{D8E5A575-4B3E-F4B4-4AC6-BA947FEC223B}"/>
              </a:ext>
            </a:extLst>
          </p:cNvPr>
          <p:cNvPicPr>
            <a:picLocks noChangeAspect="1"/>
          </p:cNvPicPr>
          <p:nvPr/>
        </p:nvPicPr>
        <p:blipFill>
          <a:blip r:embed="rId2">
            <a:extLst>
              <a:ext uri="{28A0092B-C50C-407E-A947-70E740481C1C}">
                <a14:useLocalDpi xmlns:a14="http://schemas.microsoft.com/office/drawing/2010/main" val="0"/>
              </a:ext>
            </a:extLst>
          </a:blip>
          <a:srcRect l="2204" r="2204"/>
          <a:stretch/>
        </p:blipFill>
        <p:spPr>
          <a:xfrm>
            <a:off x="7944644" y="1257300"/>
            <a:ext cx="2398712" cy="2034601"/>
          </a:xfrm>
          <a:prstGeom prst="rect">
            <a:avLst/>
          </a:prstGeom>
          <a:ln>
            <a:solidFill>
              <a:schemeClr val="tx1"/>
            </a:solidFill>
          </a:ln>
          <a:effectLst>
            <a:outerShdw blurRad="190500" algn="tl" rotWithShape="0">
              <a:srgbClr val="000000">
                <a:alpha val="70000"/>
              </a:srgbClr>
            </a:outerShdw>
          </a:effectLst>
        </p:spPr>
      </p:pic>
      <p:sp>
        <p:nvSpPr>
          <p:cNvPr id="2" name="Rectangle 1">
            <a:extLst>
              <a:ext uri="{FF2B5EF4-FFF2-40B4-BE49-F238E27FC236}">
                <a16:creationId xmlns:a16="http://schemas.microsoft.com/office/drawing/2014/main" id="{DB69CF1A-F46C-642C-6DB8-9A1C82BFFFFC}"/>
              </a:ext>
            </a:extLst>
          </p:cNvPr>
          <p:cNvSpPr/>
          <p:nvPr/>
        </p:nvSpPr>
        <p:spPr>
          <a:xfrm>
            <a:off x="6629400" y="9921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3716180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7A0F2E2-D2C7-76E2-1C8F-E75E780B0201}"/>
              </a:ext>
            </a:extLst>
          </p:cNvPr>
          <p:cNvPicPr>
            <a:picLocks noChangeAspect="1"/>
          </p:cNvPicPr>
          <p:nvPr/>
        </p:nvPicPr>
        <p:blipFill>
          <a:blip r:embed="rId2"/>
          <a:srcRect/>
          <a:stretch>
            <a:fillRect/>
          </a:stretch>
        </p:blipFill>
        <p:spPr>
          <a:xfrm>
            <a:off x="-436293" y="4221923"/>
            <a:ext cx="3607196" cy="5752339"/>
          </a:xfrm>
          <a:prstGeom prst="rect">
            <a:avLst/>
          </a:prstGeom>
        </p:spPr>
      </p:pic>
      <p:pic>
        <p:nvPicPr>
          <p:cNvPr id="2" name="Picture 2">
            <a:extLst>
              <a:ext uri="{FF2B5EF4-FFF2-40B4-BE49-F238E27FC236}">
                <a16:creationId xmlns:a16="http://schemas.microsoft.com/office/drawing/2014/main" id="{9C616C76-D323-4788-7EF2-9055353E3DCD}"/>
              </a:ext>
            </a:extLst>
          </p:cNvPr>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000394" y="3545299"/>
            <a:ext cx="9646901" cy="9031911"/>
          </a:xfrm>
          <a:prstGeom prst="rect">
            <a:avLst/>
          </a:prstGeom>
        </p:spPr>
      </p:pic>
      <p:sp>
        <p:nvSpPr>
          <p:cNvPr id="4" name="Rectangle 3">
            <a:extLst>
              <a:ext uri="{FF2B5EF4-FFF2-40B4-BE49-F238E27FC236}">
                <a16:creationId xmlns:a16="http://schemas.microsoft.com/office/drawing/2014/main" id="{6747DDAF-5565-D82F-A4B3-11EA5A8DF972}"/>
              </a:ext>
            </a:extLst>
          </p:cNvPr>
          <p:cNvSpPr/>
          <p:nvPr/>
        </p:nvSpPr>
        <p:spPr>
          <a:xfrm>
            <a:off x="6172200" y="9921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6" name="TextBox 5">
            <a:extLst>
              <a:ext uri="{FF2B5EF4-FFF2-40B4-BE49-F238E27FC236}">
                <a16:creationId xmlns:a16="http://schemas.microsoft.com/office/drawing/2014/main" id="{3F0F63E8-67EF-F0E6-B806-B7EDB0CAC54E}"/>
              </a:ext>
            </a:extLst>
          </p:cNvPr>
          <p:cNvSpPr txBox="1"/>
          <p:nvPr/>
        </p:nvSpPr>
        <p:spPr>
          <a:xfrm>
            <a:off x="3443748" y="1831494"/>
            <a:ext cx="11400503" cy="520848"/>
          </a:xfrm>
          <a:prstGeom prst="rect">
            <a:avLst/>
          </a:prstGeom>
          <a:noFill/>
        </p:spPr>
        <p:txBody>
          <a:bodyPr wrap="square">
            <a:spAutoFit/>
          </a:bodyPr>
          <a:lstStyle/>
          <a:p>
            <a:pPr algn="ctr">
              <a:lnSpc>
                <a:spcPts val="3101"/>
              </a:lnSpc>
              <a:spcBef>
                <a:spcPct val="0"/>
              </a:spcBef>
            </a:pPr>
            <a:r>
              <a:rPr lang="en-US" sz="6000">
                <a:solidFill>
                  <a:srgbClr val="FFFFFF"/>
                </a:solidFill>
                <a:latin typeface="Bebas Neue Bold" panose="020B0604020202020204" charset="0"/>
              </a:rPr>
              <a:t>COMPONENT 01</a:t>
            </a:r>
          </a:p>
        </p:txBody>
      </p:sp>
      <p:sp>
        <p:nvSpPr>
          <p:cNvPr id="7" name="TextBox 6">
            <a:extLst>
              <a:ext uri="{FF2B5EF4-FFF2-40B4-BE49-F238E27FC236}">
                <a16:creationId xmlns:a16="http://schemas.microsoft.com/office/drawing/2014/main" id="{DF3117A0-99A5-3313-E2A5-42AE42B86677}"/>
              </a:ext>
            </a:extLst>
          </p:cNvPr>
          <p:cNvSpPr txBox="1"/>
          <p:nvPr/>
        </p:nvSpPr>
        <p:spPr>
          <a:xfrm>
            <a:off x="1032387" y="3235583"/>
            <a:ext cx="16724671" cy="2585323"/>
          </a:xfrm>
          <a:prstGeom prst="rect">
            <a:avLst/>
          </a:prstGeom>
          <a:noFill/>
        </p:spPr>
        <p:txBody>
          <a:bodyPr wrap="square">
            <a:spAutoFit/>
          </a:bodyPr>
          <a:lstStyle/>
          <a:p>
            <a:pPr algn="ctr">
              <a:spcBef>
                <a:spcPct val="0"/>
              </a:spcBef>
            </a:pPr>
            <a:r>
              <a:rPr lang="en-US" sz="5400">
                <a:solidFill>
                  <a:srgbClr val="FFFFFF"/>
                </a:solidFill>
                <a:latin typeface="Bebas Neue Bold" panose="020B0604020202020204" charset="0"/>
              </a:rPr>
              <a:t>Analyzing sequential difficulties faced by the kids of the age limit of 6-8 and the impact of visual dyslexia and providing solutions to overcome them.</a:t>
            </a:r>
          </a:p>
        </p:txBody>
      </p:sp>
    </p:spTree>
    <p:extLst>
      <p:ext uri="{BB962C8B-B14F-4D97-AF65-F5344CB8AC3E}">
        <p14:creationId xmlns:p14="http://schemas.microsoft.com/office/powerpoint/2010/main" val="301717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E4696-8F2C-FAF6-AD3A-02ACF66B16AD}"/>
              </a:ext>
            </a:extLst>
          </p:cNvPr>
          <p:cNvSpPr/>
          <p:nvPr/>
        </p:nvSpPr>
        <p:spPr>
          <a:xfrm>
            <a:off x="6172200" y="98654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2" name="TextBox 1">
            <a:extLst>
              <a:ext uri="{FF2B5EF4-FFF2-40B4-BE49-F238E27FC236}">
                <a16:creationId xmlns:a16="http://schemas.microsoft.com/office/drawing/2014/main" id="{93FE946D-6402-1ACB-902D-FC62B2FCEB64}"/>
              </a:ext>
            </a:extLst>
          </p:cNvPr>
          <p:cNvSpPr txBox="1"/>
          <p:nvPr/>
        </p:nvSpPr>
        <p:spPr>
          <a:xfrm>
            <a:off x="2737216" y="306401"/>
            <a:ext cx="13686332" cy="1200329"/>
          </a:xfrm>
          <a:prstGeom prst="rect">
            <a:avLst/>
          </a:prstGeom>
          <a:noFill/>
        </p:spPr>
        <p:txBody>
          <a:bodyPr wrap="square">
            <a:spAutoFit/>
          </a:bodyPr>
          <a:lstStyle/>
          <a:p>
            <a:pPr algn="ctr"/>
            <a:r>
              <a:rPr lang="en-US" sz="7200">
                <a:solidFill>
                  <a:schemeClr val="bg1"/>
                </a:solidFill>
                <a:latin typeface="Bebas Neue Bold" panose="020B0604020202020204" charset="0"/>
              </a:rPr>
              <a:t>WHAT is </a:t>
            </a:r>
            <a:r>
              <a:rPr lang="en-US" sz="7200">
                <a:solidFill>
                  <a:srgbClr val="FFC000"/>
                </a:solidFill>
                <a:latin typeface="Bebas Neue Bold" panose="020B0604020202020204" charset="0"/>
              </a:rPr>
              <a:t>Sequential Difficulties in Dyslexia?  </a:t>
            </a:r>
          </a:p>
        </p:txBody>
      </p:sp>
      <p:sp>
        <p:nvSpPr>
          <p:cNvPr id="3" name="TextBox 5">
            <a:extLst>
              <a:ext uri="{FF2B5EF4-FFF2-40B4-BE49-F238E27FC236}">
                <a16:creationId xmlns:a16="http://schemas.microsoft.com/office/drawing/2014/main" id="{D9860F7D-585D-26C8-FEDE-669395ACBBF3}"/>
              </a:ext>
            </a:extLst>
          </p:cNvPr>
          <p:cNvSpPr txBox="1"/>
          <p:nvPr/>
        </p:nvSpPr>
        <p:spPr>
          <a:xfrm>
            <a:off x="2394722" y="2139693"/>
            <a:ext cx="14371320" cy="7336624"/>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Difficulty with recognizing and remembering the order of letters and words, sequencing sounds.</a:t>
            </a:r>
            <a:endParaRPr lang="en-US" sz="3200" b="0" i="0">
              <a:solidFill>
                <a:schemeClr val="bg1"/>
              </a:solidFill>
              <a:effectLst/>
            </a:endParaRPr>
          </a:p>
          <a:p>
            <a:pPr marL="343282" lvl="1">
              <a:lnSpc>
                <a:spcPts val="4102"/>
              </a:lnSpc>
            </a:pPr>
            <a:endParaRPr lang="en-US" sz="3200" b="0" i="0">
              <a:solidFill>
                <a:schemeClr val="bg1"/>
              </a:solidFill>
              <a:effectLst/>
            </a:endParaRPr>
          </a:p>
          <a:p>
            <a:pPr marL="914782" lvl="1" indent="-571500">
              <a:lnSpc>
                <a:spcPts val="4102"/>
              </a:lnSpc>
              <a:buFont typeface="Arial" panose="020B0604020202020204" pitchFamily="34" charset="0"/>
              <a:buChar char="•"/>
            </a:pPr>
            <a:r>
              <a:rPr lang="en-US" sz="3200">
                <a:solidFill>
                  <a:schemeClr val="bg1"/>
                </a:solidFill>
              </a:rPr>
              <a:t>Cause problems in remembering the sequence of steps needed to complete a task.</a:t>
            </a: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D</a:t>
            </a:r>
            <a:r>
              <a:rPr lang="en-US" sz="3200" b="0" i="0">
                <a:solidFill>
                  <a:schemeClr val="bg1"/>
                </a:solidFill>
                <a:effectLst/>
              </a:rPr>
              <a:t>ifficulties can affect visual processing, which causes confusions with similar words.</a:t>
            </a:r>
          </a:p>
          <a:p>
            <a:pPr marL="343282" lvl="1">
              <a:lnSpc>
                <a:spcPts val="4102"/>
              </a:lnSpc>
            </a:pPr>
            <a:endParaRPr lang="en-US" sz="3200" b="0" i="0">
              <a:solidFill>
                <a:schemeClr val="bg1"/>
              </a:solidFill>
              <a:effectLst/>
            </a:endParaRPr>
          </a:p>
          <a:p>
            <a:pPr marL="914782" lvl="1" indent="-571500">
              <a:lnSpc>
                <a:spcPts val="4102"/>
              </a:lnSpc>
              <a:buFont typeface="Arial" panose="020B0604020202020204" pitchFamily="34" charset="0"/>
              <a:buChar char="•"/>
            </a:pPr>
            <a:r>
              <a:rPr lang="en-US" sz="3200">
                <a:solidFill>
                  <a:schemeClr val="bg1"/>
                </a:solidFill>
              </a:rPr>
              <a:t>A</a:t>
            </a:r>
            <a:r>
              <a:rPr lang="en-US" sz="3200" b="0" i="0">
                <a:solidFill>
                  <a:schemeClr val="bg1"/>
                </a:solidFill>
                <a:effectLst/>
              </a:rPr>
              <a:t>lso affects auditory processing, with sounds being mis-sequenced.</a:t>
            </a: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spTree>
    <p:extLst>
      <p:ext uri="{BB962C8B-B14F-4D97-AF65-F5344CB8AC3E}">
        <p14:creationId xmlns:p14="http://schemas.microsoft.com/office/powerpoint/2010/main" val="1212255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4A0B41-7F74-A746-155E-A965722A187A}"/>
              </a:ext>
            </a:extLst>
          </p:cNvPr>
          <p:cNvSpPr txBox="1"/>
          <p:nvPr/>
        </p:nvSpPr>
        <p:spPr>
          <a:xfrm>
            <a:off x="2952750" y="31442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Research </a:t>
            </a:r>
            <a:r>
              <a:rPr lang="en-US" sz="7200">
                <a:solidFill>
                  <a:srgbClr val="FFC000"/>
                </a:solidFill>
                <a:latin typeface="Bebas Neue Bold" panose="020B0604020202020204" charset="0"/>
              </a:rPr>
              <a:t>problem </a:t>
            </a:r>
          </a:p>
        </p:txBody>
      </p:sp>
      <p:sp>
        <p:nvSpPr>
          <p:cNvPr id="3" name="TextBox 5">
            <a:extLst>
              <a:ext uri="{FF2B5EF4-FFF2-40B4-BE49-F238E27FC236}">
                <a16:creationId xmlns:a16="http://schemas.microsoft.com/office/drawing/2014/main" id="{FF20C3FB-CEF8-AE4B-DEEB-A3D0F7197FB3}"/>
              </a:ext>
            </a:extLst>
          </p:cNvPr>
          <p:cNvSpPr txBox="1"/>
          <p:nvPr/>
        </p:nvSpPr>
        <p:spPr>
          <a:xfrm>
            <a:off x="1958340" y="1773639"/>
            <a:ext cx="14371320" cy="7862409"/>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Identify What are the sequential difficulties faced by children aged 6-8 with visual dyslexia ? </a:t>
            </a:r>
          </a:p>
          <a:p>
            <a:pPr marL="343282" lvl="1">
              <a:lnSpc>
                <a:spcPts val="4102"/>
              </a:lnSpc>
            </a:pPr>
            <a:endParaRPr lang="en-US" sz="3200" b="0" i="0">
              <a:solidFill>
                <a:schemeClr val="bg1"/>
              </a:solidFill>
              <a:effectLst/>
            </a:endParaRPr>
          </a:p>
          <a:p>
            <a:pPr marL="914782" lvl="1" indent="-571500">
              <a:lnSpc>
                <a:spcPts val="4102"/>
              </a:lnSpc>
              <a:buFont typeface="Arial" panose="020B0604020202020204" pitchFamily="34" charset="0"/>
              <a:buChar char="•"/>
            </a:pPr>
            <a:r>
              <a:rPr lang="en-US" sz="3200">
                <a:solidFill>
                  <a:schemeClr val="bg1"/>
                </a:solidFill>
              </a:rPr>
              <a:t>what is the impact of these difficulties on their academic performance?</a:t>
            </a: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what are the most effective interventions and strategies for overcoming these difficulties and improving academic outcomes for these children?</a:t>
            </a:r>
          </a:p>
          <a:p>
            <a:pPr marL="914782" lvl="1" indent="-571500">
              <a:lnSpc>
                <a:spcPts val="4102"/>
              </a:lnSpc>
              <a:buFont typeface="Arial" panose="020B0604020202020204" pitchFamily="34" charset="0"/>
              <a:buChar char="•"/>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Can a mobile application help them to overcome this problem?</a:t>
            </a:r>
          </a:p>
          <a:p>
            <a:pPr marL="914782" lvl="1" indent="-571500">
              <a:lnSpc>
                <a:spcPts val="4102"/>
              </a:lnSpc>
              <a:buFont typeface="Arial" panose="020B0604020202020204" pitchFamily="34" charset="0"/>
              <a:buChar char="•"/>
            </a:pPr>
            <a:endParaRPr lang="en-US" sz="3200">
              <a:solidFill>
                <a:schemeClr val="bg1"/>
              </a:solidFill>
            </a:endParaRPr>
          </a:p>
          <a:p>
            <a:pPr marL="343282" lvl="1">
              <a:lnSpc>
                <a:spcPts val="4102"/>
              </a:lnSpc>
            </a:pPr>
            <a:endParaRPr lang="en-US" sz="3200" b="0" i="0">
              <a:solidFill>
                <a:schemeClr val="bg1"/>
              </a:solidFill>
              <a:effectLst/>
            </a:endParaRP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sp>
        <p:nvSpPr>
          <p:cNvPr id="4" name="Rectangle 3">
            <a:extLst>
              <a:ext uri="{FF2B5EF4-FFF2-40B4-BE49-F238E27FC236}">
                <a16:creationId xmlns:a16="http://schemas.microsoft.com/office/drawing/2014/main" id="{2B8BB341-D2F7-7F4E-AA4B-DC3C12E39131}"/>
              </a:ext>
            </a:extLst>
          </p:cNvPr>
          <p:cNvSpPr/>
          <p:nvPr/>
        </p:nvSpPr>
        <p:spPr>
          <a:xfrm>
            <a:off x="6172200" y="989493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2687623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E4696-8F2C-FAF6-AD3A-02ACF66B16AD}"/>
              </a:ext>
            </a:extLst>
          </p:cNvPr>
          <p:cNvSpPr/>
          <p:nvPr/>
        </p:nvSpPr>
        <p:spPr>
          <a:xfrm>
            <a:off x="6172200" y="989493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2" name="TextBox 1">
            <a:extLst>
              <a:ext uri="{FF2B5EF4-FFF2-40B4-BE49-F238E27FC236}">
                <a16:creationId xmlns:a16="http://schemas.microsoft.com/office/drawing/2014/main" id="{2D7275F6-5FC7-A95B-EF98-B58B1158685F}"/>
              </a:ext>
            </a:extLst>
          </p:cNvPr>
          <p:cNvSpPr txBox="1"/>
          <p:nvPr/>
        </p:nvSpPr>
        <p:spPr>
          <a:xfrm>
            <a:off x="2952750" y="31442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Research </a:t>
            </a:r>
            <a:r>
              <a:rPr lang="en-US" sz="7200">
                <a:solidFill>
                  <a:srgbClr val="FFC000"/>
                </a:solidFill>
                <a:latin typeface="Bebas Neue Bold" panose="020B0604020202020204" charset="0"/>
              </a:rPr>
              <a:t>objectives </a:t>
            </a:r>
          </a:p>
        </p:txBody>
      </p:sp>
      <p:sp>
        <p:nvSpPr>
          <p:cNvPr id="3" name="TextBox 5">
            <a:extLst>
              <a:ext uri="{FF2B5EF4-FFF2-40B4-BE49-F238E27FC236}">
                <a16:creationId xmlns:a16="http://schemas.microsoft.com/office/drawing/2014/main" id="{BC6E72E4-683B-CE73-B8BF-D02084F44AB9}"/>
              </a:ext>
            </a:extLst>
          </p:cNvPr>
          <p:cNvSpPr txBox="1"/>
          <p:nvPr/>
        </p:nvSpPr>
        <p:spPr>
          <a:xfrm>
            <a:off x="5588023" y="3505308"/>
            <a:ext cx="11597640" cy="4168192"/>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To identify the specific sequential difficulties faced by children aged 6-8 with visual dyslexia and the impact of these difficulties on their academic performance.</a:t>
            </a:r>
          </a:p>
          <a:p>
            <a:pPr marL="343282" lvl="1">
              <a:lnSpc>
                <a:spcPts val="4102"/>
              </a:lnSpc>
            </a:pPr>
            <a:endParaRPr lang="en-US" sz="3200" b="0" i="0">
              <a:solidFill>
                <a:schemeClr val="bg1"/>
              </a:solidFill>
              <a:effectLst/>
            </a:endParaRP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pic>
        <p:nvPicPr>
          <p:cNvPr id="4" name="Picture 10">
            <a:extLst>
              <a:ext uri="{FF2B5EF4-FFF2-40B4-BE49-F238E27FC236}">
                <a16:creationId xmlns:a16="http://schemas.microsoft.com/office/drawing/2014/main" id="{015520A4-5A83-0475-8784-2BAAA3CFA47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228546" y="2262789"/>
            <a:ext cx="4359477" cy="5761422"/>
          </a:xfrm>
          <a:prstGeom prst="rect">
            <a:avLst/>
          </a:prstGeom>
        </p:spPr>
      </p:pic>
      <p:sp>
        <p:nvSpPr>
          <p:cNvPr id="5" name="TextBox 4">
            <a:extLst>
              <a:ext uri="{FF2B5EF4-FFF2-40B4-BE49-F238E27FC236}">
                <a16:creationId xmlns:a16="http://schemas.microsoft.com/office/drawing/2014/main" id="{DFBE62D2-2C90-3FDA-3B3A-0328DC8A47C1}"/>
              </a:ext>
            </a:extLst>
          </p:cNvPr>
          <p:cNvSpPr txBox="1"/>
          <p:nvPr/>
        </p:nvSpPr>
        <p:spPr>
          <a:xfrm>
            <a:off x="6172200" y="2797422"/>
            <a:ext cx="10415358" cy="707886"/>
          </a:xfrm>
          <a:prstGeom prst="rect">
            <a:avLst/>
          </a:prstGeom>
          <a:noFill/>
        </p:spPr>
        <p:txBody>
          <a:bodyPr wrap="square">
            <a:spAutoFit/>
          </a:bodyPr>
          <a:lstStyle/>
          <a:p>
            <a:pPr algn="ctr"/>
            <a:r>
              <a:rPr lang="en-US" sz="4000">
                <a:solidFill>
                  <a:schemeClr val="bg1"/>
                </a:solidFill>
                <a:latin typeface="Bebas Neue Bold" panose="020B0604020202020204" charset="0"/>
              </a:rPr>
              <a:t>Main </a:t>
            </a:r>
            <a:r>
              <a:rPr lang="en-US" sz="4000">
                <a:solidFill>
                  <a:srgbClr val="FFC000"/>
                </a:solidFill>
                <a:latin typeface="Bebas Neue Bold" panose="020B0604020202020204" charset="0"/>
              </a:rPr>
              <a:t>objective </a:t>
            </a:r>
          </a:p>
        </p:txBody>
      </p:sp>
    </p:spTree>
    <p:extLst>
      <p:ext uri="{BB962C8B-B14F-4D97-AF65-F5344CB8AC3E}">
        <p14:creationId xmlns:p14="http://schemas.microsoft.com/office/powerpoint/2010/main" val="2091312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E4696-8F2C-FAF6-AD3A-02ACF66B16AD}"/>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2" name="TextBox 1">
            <a:extLst>
              <a:ext uri="{FF2B5EF4-FFF2-40B4-BE49-F238E27FC236}">
                <a16:creationId xmlns:a16="http://schemas.microsoft.com/office/drawing/2014/main" id="{2D316158-9FB7-FDC4-3865-BD48D8FEB94F}"/>
              </a:ext>
            </a:extLst>
          </p:cNvPr>
          <p:cNvSpPr txBox="1"/>
          <p:nvPr/>
        </p:nvSpPr>
        <p:spPr>
          <a:xfrm>
            <a:off x="2952750" y="31442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sub </a:t>
            </a:r>
            <a:r>
              <a:rPr lang="en-US" sz="7200">
                <a:solidFill>
                  <a:srgbClr val="FFC000"/>
                </a:solidFill>
                <a:latin typeface="Bebas Neue Bold" panose="020B0604020202020204" charset="0"/>
              </a:rPr>
              <a:t>objectives </a:t>
            </a:r>
          </a:p>
        </p:txBody>
      </p:sp>
      <p:sp>
        <p:nvSpPr>
          <p:cNvPr id="3" name="TextBox 5">
            <a:extLst>
              <a:ext uri="{FF2B5EF4-FFF2-40B4-BE49-F238E27FC236}">
                <a16:creationId xmlns:a16="http://schemas.microsoft.com/office/drawing/2014/main" id="{F3558B53-7D08-80B0-1296-11F3F1C8CE51}"/>
              </a:ext>
            </a:extLst>
          </p:cNvPr>
          <p:cNvSpPr txBox="1"/>
          <p:nvPr/>
        </p:nvSpPr>
        <p:spPr>
          <a:xfrm>
            <a:off x="1038362" y="1863813"/>
            <a:ext cx="17084040" cy="9426042"/>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Incorporate sound effects and visual feedback to help children understand sequencing.</a:t>
            </a:r>
          </a:p>
          <a:p>
            <a:pPr marL="343282" lvl="1">
              <a:lnSpc>
                <a:spcPts val="4102"/>
              </a:lnSpc>
            </a:pPr>
            <a:r>
              <a:rPr lang="en-US" sz="3200">
                <a:solidFill>
                  <a:schemeClr val="bg1"/>
                </a:solidFill>
              </a:rPr>
              <a:t> </a:t>
            </a:r>
          </a:p>
          <a:p>
            <a:pPr marL="914782" lvl="1" indent="-571500">
              <a:lnSpc>
                <a:spcPts val="4102"/>
              </a:lnSpc>
              <a:buFont typeface="Arial" panose="020B0604020202020204" pitchFamily="34" charset="0"/>
              <a:buChar char="•"/>
            </a:pPr>
            <a:r>
              <a:rPr lang="en-US" sz="3200">
                <a:solidFill>
                  <a:schemeClr val="bg1"/>
                </a:solidFill>
              </a:rPr>
              <a:t>Voice recognition methods will also track correct and incorrect responses. </a:t>
            </a: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Include phonics-based games and activities, such as word jumbling and puzzles, to improve learning. </a:t>
            </a: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Text editors and auto-correction algorithms will track individual progress. </a:t>
            </a:r>
          </a:p>
          <a:p>
            <a:pPr marL="343282" lvl="1">
              <a:lnSpc>
                <a:spcPts val="4102"/>
              </a:lnSpc>
            </a:pPr>
            <a:r>
              <a:rPr lang="en-US" sz="3200">
                <a:solidFill>
                  <a:schemeClr val="bg1"/>
                </a:solidFill>
              </a:rPr>
              <a:t> </a:t>
            </a:r>
          </a:p>
          <a:p>
            <a:pPr marL="914782" lvl="1" indent="-571500">
              <a:lnSpc>
                <a:spcPts val="4102"/>
              </a:lnSpc>
              <a:buFont typeface="Arial" panose="020B0604020202020204" pitchFamily="34" charset="0"/>
              <a:buChar char="•"/>
            </a:pPr>
            <a:r>
              <a:rPr lang="en-US" sz="3200">
                <a:solidFill>
                  <a:schemeClr val="bg1"/>
                </a:solidFill>
              </a:rPr>
              <a:t>Use text generation to predict the next letters of the alphabet.</a:t>
            </a: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Provide practice activities to improve the sequencing problem.</a:t>
            </a:r>
          </a:p>
          <a:p>
            <a:pPr marL="914782" lvl="1" indent="-571500">
              <a:lnSpc>
                <a:spcPts val="4102"/>
              </a:lnSpc>
              <a:buFont typeface="Arial" panose="020B0604020202020204" pitchFamily="34" charset="0"/>
              <a:buChar char="•"/>
            </a:pPr>
            <a:endParaRPr lang="en-US" sz="3200">
              <a:solidFill>
                <a:schemeClr val="bg1"/>
              </a:solidFill>
            </a:endParaRPr>
          </a:p>
          <a:p>
            <a:pPr marL="343282" lvl="1">
              <a:lnSpc>
                <a:spcPts val="4102"/>
              </a:lnSpc>
            </a:pPr>
            <a:endParaRPr lang="en-US" sz="3200" b="0" i="0">
              <a:solidFill>
                <a:schemeClr val="bg1"/>
              </a:solidFill>
              <a:effectLst/>
            </a:endParaRP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spTree>
    <p:extLst>
      <p:ext uri="{BB962C8B-B14F-4D97-AF65-F5344CB8AC3E}">
        <p14:creationId xmlns:p14="http://schemas.microsoft.com/office/powerpoint/2010/main" val="2656566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E4696-8F2C-FAF6-AD3A-02ACF66B16AD}"/>
              </a:ext>
            </a:extLst>
          </p:cNvPr>
          <p:cNvSpPr/>
          <p:nvPr/>
        </p:nvSpPr>
        <p:spPr>
          <a:xfrm>
            <a:off x="6172200" y="98654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2" name="TextBox 1">
            <a:extLst>
              <a:ext uri="{FF2B5EF4-FFF2-40B4-BE49-F238E27FC236}">
                <a16:creationId xmlns:a16="http://schemas.microsoft.com/office/drawing/2014/main" id="{BB0DCB6A-5AD3-1E87-3329-223A68E0F082}"/>
              </a:ext>
            </a:extLst>
          </p:cNvPr>
          <p:cNvSpPr txBox="1"/>
          <p:nvPr/>
        </p:nvSpPr>
        <p:spPr>
          <a:xfrm>
            <a:off x="2952750" y="-157307"/>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Research </a:t>
            </a:r>
            <a:r>
              <a:rPr lang="en-US" sz="7200">
                <a:solidFill>
                  <a:srgbClr val="FFC000"/>
                </a:solidFill>
                <a:latin typeface="Bebas Neue Bold" panose="020B0604020202020204" charset="0"/>
              </a:rPr>
              <a:t>gap</a:t>
            </a:r>
          </a:p>
        </p:txBody>
      </p:sp>
      <p:graphicFrame>
        <p:nvGraphicFramePr>
          <p:cNvPr id="8" name="Table 7">
            <a:extLst>
              <a:ext uri="{FF2B5EF4-FFF2-40B4-BE49-F238E27FC236}">
                <a16:creationId xmlns:a16="http://schemas.microsoft.com/office/drawing/2014/main" id="{A714B921-214C-19C1-C31C-74C49A49A372}"/>
              </a:ext>
            </a:extLst>
          </p:cNvPr>
          <p:cNvGraphicFramePr>
            <a:graphicFrameLocks noGrp="1"/>
          </p:cNvGraphicFramePr>
          <p:nvPr>
            <p:extLst>
              <p:ext uri="{D42A27DB-BD31-4B8C-83A1-F6EECF244321}">
                <p14:modId xmlns:p14="http://schemas.microsoft.com/office/powerpoint/2010/main" val="3165391054"/>
              </p:ext>
            </p:extLst>
          </p:nvPr>
        </p:nvGraphicFramePr>
        <p:xfrm>
          <a:off x="3169919" y="1514753"/>
          <a:ext cx="11948161" cy="7697936"/>
        </p:xfrm>
        <a:graphic>
          <a:graphicData uri="http://schemas.openxmlformats.org/drawingml/2006/table">
            <a:tbl>
              <a:tblPr firstRow="1" firstCol="1" bandRow="1">
                <a:tableStyleId>{5C22544A-7EE6-4342-B048-85BDC9FD1C3A}</a:tableStyleId>
              </a:tblPr>
              <a:tblGrid>
                <a:gridCol w="2771973">
                  <a:extLst>
                    <a:ext uri="{9D8B030D-6E8A-4147-A177-3AD203B41FA5}">
                      <a16:colId xmlns:a16="http://schemas.microsoft.com/office/drawing/2014/main" val="2566185549"/>
                    </a:ext>
                  </a:extLst>
                </a:gridCol>
                <a:gridCol w="1242609">
                  <a:extLst>
                    <a:ext uri="{9D8B030D-6E8A-4147-A177-3AD203B41FA5}">
                      <a16:colId xmlns:a16="http://schemas.microsoft.com/office/drawing/2014/main" val="4217184319"/>
                    </a:ext>
                  </a:extLst>
                </a:gridCol>
                <a:gridCol w="1242609">
                  <a:extLst>
                    <a:ext uri="{9D8B030D-6E8A-4147-A177-3AD203B41FA5}">
                      <a16:colId xmlns:a16="http://schemas.microsoft.com/office/drawing/2014/main" val="3049011676"/>
                    </a:ext>
                  </a:extLst>
                </a:gridCol>
                <a:gridCol w="1242609">
                  <a:extLst>
                    <a:ext uri="{9D8B030D-6E8A-4147-A177-3AD203B41FA5}">
                      <a16:colId xmlns:a16="http://schemas.microsoft.com/office/drawing/2014/main" val="1307524738"/>
                    </a:ext>
                  </a:extLst>
                </a:gridCol>
                <a:gridCol w="1242609">
                  <a:extLst>
                    <a:ext uri="{9D8B030D-6E8A-4147-A177-3AD203B41FA5}">
                      <a16:colId xmlns:a16="http://schemas.microsoft.com/office/drawing/2014/main" val="2160781946"/>
                    </a:ext>
                  </a:extLst>
                </a:gridCol>
                <a:gridCol w="1338194">
                  <a:extLst>
                    <a:ext uri="{9D8B030D-6E8A-4147-A177-3AD203B41FA5}">
                      <a16:colId xmlns:a16="http://schemas.microsoft.com/office/drawing/2014/main" val="3738194696"/>
                    </a:ext>
                  </a:extLst>
                </a:gridCol>
                <a:gridCol w="1433779">
                  <a:extLst>
                    <a:ext uri="{9D8B030D-6E8A-4147-A177-3AD203B41FA5}">
                      <a16:colId xmlns:a16="http://schemas.microsoft.com/office/drawing/2014/main" val="3592926846"/>
                    </a:ext>
                  </a:extLst>
                </a:gridCol>
                <a:gridCol w="1433779">
                  <a:extLst>
                    <a:ext uri="{9D8B030D-6E8A-4147-A177-3AD203B41FA5}">
                      <a16:colId xmlns:a16="http://schemas.microsoft.com/office/drawing/2014/main" val="1171375543"/>
                    </a:ext>
                  </a:extLst>
                </a:gridCol>
              </a:tblGrid>
              <a:tr h="647809">
                <a:tc>
                  <a:txBody>
                    <a:bodyPr/>
                    <a:lstStyle/>
                    <a:p>
                      <a:pPr marL="0" marR="0">
                        <a:lnSpc>
                          <a:spcPct val="107000"/>
                        </a:lnSpc>
                        <a:spcBef>
                          <a:spcPts val="0"/>
                        </a:spcBef>
                        <a:spcAft>
                          <a:spcPts val="0"/>
                        </a:spcAft>
                      </a:pPr>
                      <a:r>
                        <a:rPr lang="en-US" sz="1800">
                          <a:effectLst/>
                        </a:rPr>
                        <a:t>Feature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Easy Lexia</a:t>
                      </a:r>
                    </a:p>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solidFill>
                      <a:schemeClr val="accent1">
                        <a:lumMod val="50000"/>
                      </a:schemeClr>
                    </a:solidFill>
                  </a:tcPr>
                </a:tc>
                <a:tc>
                  <a:txBody>
                    <a:bodyPr/>
                    <a:lstStyle/>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Dyslexia Baca [2]</a:t>
                      </a:r>
                    </a:p>
                  </a:txBody>
                  <a:tcPr marL="68580" marR="68580" marT="0" marB="0">
                    <a:solidFill>
                      <a:schemeClr val="accent1">
                        <a:lumMod val="50000"/>
                      </a:schemeClr>
                    </a:solidFill>
                  </a:tcPr>
                </a:tc>
                <a:tc>
                  <a:txBody>
                    <a:bodyPr/>
                    <a:lstStyle/>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YALU [3]</a:t>
                      </a:r>
                    </a:p>
                  </a:txBody>
                  <a:tcPr marL="68580" marR="68580" marT="0" marB="0">
                    <a:solidFill>
                      <a:schemeClr val="accent1">
                        <a:lumMod val="50000"/>
                      </a:schemeClr>
                    </a:solidFill>
                  </a:tcPr>
                </a:tc>
                <a:tc>
                  <a:txBody>
                    <a:bodyPr/>
                    <a:lstStyle/>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Hope</a:t>
                      </a:r>
                    </a:p>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solidFill>
                      <a:schemeClr val="accent1">
                        <a:lumMod val="50000"/>
                      </a:schemeClr>
                    </a:solidFill>
                  </a:tcPr>
                </a:tc>
                <a:tc>
                  <a:txBody>
                    <a:bodyPr/>
                    <a:lstStyle/>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ALEXZA</a:t>
                      </a:r>
                    </a:p>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solidFill>
                      <a:schemeClr val="accent1">
                        <a:lumMod val="50000"/>
                      </a:schemeClr>
                    </a:solidFill>
                  </a:tcPr>
                </a:tc>
                <a:tc>
                  <a:txBody>
                    <a:bodyPr/>
                    <a:lstStyle/>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ARUNALU</a:t>
                      </a:r>
                    </a:p>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solidFill>
                      <a:schemeClr val="accent1">
                        <a:lumMod val="50000"/>
                      </a:schemeClr>
                    </a:solidFill>
                  </a:tcPr>
                </a:tc>
                <a:tc>
                  <a:txBody>
                    <a:bodyPr/>
                    <a:lstStyle/>
                    <a:p>
                      <a:pPr marL="0" marR="0">
                        <a:lnSpc>
                          <a:spcPct val="107000"/>
                        </a:lnSpc>
                        <a:spcBef>
                          <a:spcPts val="0"/>
                        </a:spcBef>
                        <a:spcAft>
                          <a:spcPts val="0"/>
                        </a:spcAft>
                      </a:pPr>
                      <a:r>
                        <a:rPr lang="en-US" sz="1800">
                          <a:effectLst/>
                        </a:rPr>
                        <a:t>Growin’Up</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extLst>
                  <a:ext uri="{0D108BD9-81ED-4DB2-BD59-A6C34878D82A}">
                    <a16:rowId xmlns:a16="http://schemas.microsoft.com/office/drawing/2014/main" val="1632429086"/>
                  </a:ext>
                </a:extLst>
              </a:tr>
              <a:tr h="647809">
                <a:tc>
                  <a:txBody>
                    <a:bodyPr/>
                    <a:lstStyle/>
                    <a:p>
                      <a:pPr marL="0" marR="0">
                        <a:lnSpc>
                          <a:spcPct val="107000"/>
                        </a:lnSpc>
                        <a:spcBef>
                          <a:spcPts val="0"/>
                        </a:spcBef>
                        <a:spcAft>
                          <a:spcPts val="0"/>
                        </a:spcAft>
                      </a:pPr>
                      <a:r>
                        <a:rPr lang="en-US" sz="1800">
                          <a:effectLst/>
                        </a:rPr>
                        <a:t>Focused on letter sequencing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extLst>
                  <a:ext uri="{0D108BD9-81ED-4DB2-BD59-A6C34878D82A}">
                    <a16:rowId xmlns:a16="http://schemas.microsoft.com/office/drawing/2014/main" val="3943831103"/>
                  </a:ext>
                </a:extLst>
              </a:tr>
              <a:tr h="647809">
                <a:tc>
                  <a:txBody>
                    <a:bodyPr/>
                    <a:lstStyle/>
                    <a:p>
                      <a:pPr marL="0" marR="0">
                        <a:lnSpc>
                          <a:spcPct val="107000"/>
                        </a:lnSpc>
                        <a:spcBef>
                          <a:spcPts val="0"/>
                        </a:spcBef>
                        <a:spcAft>
                          <a:spcPts val="0"/>
                        </a:spcAft>
                      </a:pPr>
                      <a:r>
                        <a:rPr lang="en-US" sz="1800">
                          <a:effectLst/>
                        </a:rPr>
                        <a:t>Sound effects and visual feedbacks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extLst>
                  <a:ext uri="{0D108BD9-81ED-4DB2-BD59-A6C34878D82A}">
                    <a16:rowId xmlns:a16="http://schemas.microsoft.com/office/drawing/2014/main" val="179981651"/>
                  </a:ext>
                </a:extLst>
              </a:tr>
              <a:tr h="980063">
                <a:tc>
                  <a:txBody>
                    <a:bodyPr/>
                    <a:lstStyle/>
                    <a:p>
                      <a:pPr marL="0" marR="0">
                        <a:lnSpc>
                          <a:spcPct val="107000"/>
                        </a:lnSpc>
                        <a:spcBef>
                          <a:spcPts val="0"/>
                        </a:spcBef>
                        <a:spcAft>
                          <a:spcPts val="0"/>
                        </a:spcAft>
                      </a:pPr>
                      <a:r>
                        <a:rPr lang="en-US" sz="1800">
                          <a:effectLst/>
                        </a:rPr>
                        <a:t>Voice recognition to track responses od sequencing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extLst>
                  <a:ext uri="{0D108BD9-81ED-4DB2-BD59-A6C34878D82A}">
                    <a16:rowId xmlns:a16="http://schemas.microsoft.com/office/drawing/2014/main" val="4155410710"/>
                  </a:ext>
                </a:extLst>
              </a:tr>
              <a:tr h="647809">
                <a:tc>
                  <a:txBody>
                    <a:bodyPr/>
                    <a:lstStyle/>
                    <a:p>
                      <a:pPr marL="0" marR="0">
                        <a:lnSpc>
                          <a:spcPct val="107000"/>
                        </a:lnSpc>
                        <a:spcBef>
                          <a:spcPts val="0"/>
                        </a:spcBef>
                        <a:spcAft>
                          <a:spcPts val="0"/>
                        </a:spcAft>
                      </a:pPr>
                      <a:r>
                        <a:rPr lang="en-US" sz="1800">
                          <a:effectLst/>
                        </a:rPr>
                        <a:t>Included phonic based games in sequencing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extLst>
                  <a:ext uri="{0D108BD9-81ED-4DB2-BD59-A6C34878D82A}">
                    <a16:rowId xmlns:a16="http://schemas.microsoft.com/office/drawing/2014/main" val="3723705113"/>
                  </a:ext>
                </a:extLst>
              </a:tr>
              <a:tr h="980063">
                <a:tc>
                  <a:txBody>
                    <a:bodyPr/>
                    <a:lstStyle/>
                    <a:p>
                      <a:pPr marL="0" marR="0">
                        <a:lnSpc>
                          <a:spcPct val="107000"/>
                        </a:lnSpc>
                        <a:spcBef>
                          <a:spcPts val="0"/>
                        </a:spcBef>
                        <a:spcAft>
                          <a:spcPts val="0"/>
                        </a:spcAft>
                      </a:pPr>
                      <a:r>
                        <a:rPr lang="en-US" sz="1800">
                          <a:effectLst/>
                        </a:rPr>
                        <a:t>Use of word jumbling, and puzzles focused on sequencing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extLst>
                  <a:ext uri="{0D108BD9-81ED-4DB2-BD59-A6C34878D82A}">
                    <a16:rowId xmlns:a16="http://schemas.microsoft.com/office/drawing/2014/main" val="1823996206"/>
                  </a:ext>
                </a:extLst>
              </a:tr>
              <a:tr h="980063">
                <a:tc>
                  <a:txBody>
                    <a:bodyPr/>
                    <a:lstStyle/>
                    <a:p>
                      <a:pPr marL="0" marR="0">
                        <a:lnSpc>
                          <a:spcPct val="107000"/>
                        </a:lnSpc>
                        <a:spcBef>
                          <a:spcPts val="0"/>
                        </a:spcBef>
                        <a:spcAft>
                          <a:spcPts val="0"/>
                        </a:spcAft>
                      </a:pPr>
                      <a:r>
                        <a:rPr lang="en-US" sz="1800">
                          <a:effectLst/>
                        </a:rPr>
                        <a:t>Use of auto correction algorithms to track progress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extLst>
                  <a:ext uri="{0D108BD9-81ED-4DB2-BD59-A6C34878D82A}">
                    <a16:rowId xmlns:a16="http://schemas.microsoft.com/office/drawing/2014/main" val="2409809954"/>
                  </a:ext>
                </a:extLst>
              </a:tr>
              <a:tr h="980063">
                <a:tc>
                  <a:txBody>
                    <a:bodyPr/>
                    <a:lstStyle/>
                    <a:p>
                      <a:pPr marL="0" marR="0">
                        <a:lnSpc>
                          <a:spcPct val="107000"/>
                        </a:lnSpc>
                        <a:spcBef>
                          <a:spcPts val="0"/>
                        </a:spcBef>
                        <a:spcAft>
                          <a:spcPts val="0"/>
                        </a:spcAft>
                      </a:pPr>
                      <a:r>
                        <a:rPr lang="en-US" sz="1800">
                          <a:effectLst/>
                        </a:rPr>
                        <a:t>Use of text generation methods to predict the next letters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extLst>
                  <a:ext uri="{0D108BD9-81ED-4DB2-BD59-A6C34878D82A}">
                    <a16:rowId xmlns:a16="http://schemas.microsoft.com/office/drawing/2014/main" val="1564097416"/>
                  </a:ext>
                </a:extLst>
              </a:tr>
              <a:tr h="538639">
                <a:tc>
                  <a:txBody>
                    <a:bodyPr/>
                    <a:lstStyle/>
                    <a:p>
                      <a:pPr marL="0" marR="0">
                        <a:lnSpc>
                          <a:spcPct val="107000"/>
                        </a:lnSpc>
                        <a:spcBef>
                          <a:spcPts val="0"/>
                        </a:spcBef>
                        <a:spcAft>
                          <a:spcPts val="0"/>
                        </a:spcAft>
                      </a:pPr>
                      <a:r>
                        <a:rPr lang="en-US" sz="1800">
                          <a:effectLst/>
                        </a:rPr>
                        <a:t>Mobile solution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extLst>
                  <a:ext uri="{0D108BD9-81ED-4DB2-BD59-A6C34878D82A}">
                    <a16:rowId xmlns:a16="http://schemas.microsoft.com/office/drawing/2014/main" val="1155490199"/>
                  </a:ext>
                </a:extLst>
              </a:tr>
              <a:tr h="647809">
                <a:tc>
                  <a:txBody>
                    <a:bodyPr/>
                    <a:lstStyle/>
                    <a:p>
                      <a:pPr marL="0" marR="0">
                        <a:lnSpc>
                          <a:spcPct val="107000"/>
                        </a:lnSpc>
                        <a:spcBef>
                          <a:spcPts val="0"/>
                        </a:spcBef>
                        <a:spcAft>
                          <a:spcPts val="0"/>
                        </a:spcAft>
                      </a:pPr>
                      <a:r>
                        <a:rPr lang="en-US" sz="1800">
                          <a:effectLst/>
                        </a:rPr>
                        <a:t>Support Sinhala language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1">
                        <a:lumMod val="50000"/>
                      </a:schemeClr>
                    </a:solidFill>
                  </a:tcPr>
                </a:tc>
                <a:extLst>
                  <a:ext uri="{0D108BD9-81ED-4DB2-BD59-A6C34878D82A}">
                    <a16:rowId xmlns:a16="http://schemas.microsoft.com/office/drawing/2014/main" val="2869472810"/>
                  </a:ext>
                </a:extLst>
              </a:tr>
            </a:tbl>
          </a:graphicData>
        </a:graphic>
      </p:graphicFrame>
      <p:pic>
        <p:nvPicPr>
          <p:cNvPr id="9" name="Graphic 2" descr="Checkmark with solid fill">
            <a:extLst>
              <a:ext uri="{FF2B5EF4-FFF2-40B4-BE49-F238E27FC236}">
                <a16:creationId xmlns:a16="http://schemas.microsoft.com/office/drawing/2014/main" id="{E0232C64-5CC7-FC23-49D0-1F347BC8C8D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96095" y="2180761"/>
            <a:ext cx="600966" cy="600969"/>
          </a:xfrm>
          <a:prstGeom prst="rect">
            <a:avLst/>
          </a:prstGeom>
        </p:spPr>
      </p:pic>
      <p:pic>
        <p:nvPicPr>
          <p:cNvPr id="10" name="Graphic 3" descr="Checkmark with solid fill">
            <a:extLst>
              <a:ext uri="{FF2B5EF4-FFF2-40B4-BE49-F238E27FC236}">
                <a16:creationId xmlns:a16="http://schemas.microsoft.com/office/drawing/2014/main" id="{3CC0BC96-B445-80B3-BCDE-FE957DB2932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96092" y="2845756"/>
            <a:ext cx="600969" cy="600966"/>
          </a:xfrm>
          <a:prstGeom prst="rect">
            <a:avLst/>
          </a:prstGeom>
        </p:spPr>
      </p:pic>
      <p:pic>
        <p:nvPicPr>
          <p:cNvPr id="11" name="Graphic 4" descr="Checkmark with solid fill">
            <a:extLst>
              <a:ext uri="{FF2B5EF4-FFF2-40B4-BE49-F238E27FC236}">
                <a16:creationId xmlns:a16="http://schemas.microsoft.com/office/drawing/2014/main" id="{0E485B4E-B6C8-C3C1-6396-429D449F489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96092" y="3640167"/>
            <a:ext cx="600968" cy="596003"/>
          </a:xfrm>
          <a:prstGeom prst="rect">
            <a:avLst/>
          </a:prstGeom>
        </p:spPr>
      </p:pic>
      <p:pic>
        <p:nvPicPr>
          <p:cNvPr id="12" name="Graphic 5" descr="Checkmark with solid fill">
            <a:extLst>
              <a:ext uri="{FF2B5EF4-FFF2-40B4-BE49-F238E27FC236}">
                <a16:creationId xmlns:a16="http://schemas.microsoft.com/office/drawing/2014/main" id="{C5C64287-D964-C6B1-342F-5127CE47BB9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96094" y="4491105"/>
            <a:ext cx="600966" cy="600969"/>
          </a:xfrm>
          <a:prstGeom prst="rect">
            <a:avLst/>
          </a:prstGeom>
        </p:spPr>
      </p:pic>
      <p:pic>
        <p:nvPicPr>
          <p:cNvPr id="13" name="Graphic 6" descr="Checkmark with solid fill">
            <a:extLst>
              <a:ext uri="{FF2B5EF4-FFF2-40B4-BE49-F238E27FC236}">
                <a16:creationId xmlns:a16="http://schemas.microsoft.com/office/drawing/2014/main" id="{B64885D7-E156-2E4F-D8CC-6EEEF1240B6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01060" y="5300450"/>
            <a:ext cx="596000" cy="600965"/>
          </a:xfrm>
          <a:prstGeom prst="rect">
            <a:avLst/>
          </a:prstGeom>
        </p:spPr>
      </p:pic>
      <p:pic>
        <p:nvPicPr>
          <p:cNvPr id="14" name="Graphic 7" descr="Checkmark with solid fill">
            <a:extLst>
              <a:ext uri="{FF2B5EF4-FFF2-40B4-BE49-F238E27FC236}">
                <a16:creationId xmlns:a16="http://schemas.microsoft.com/office/drawing/2014/main" id="{DF46FAFA-35EF-387A-69B5-2F378424775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96092" y="6241376"/>
            <a:ext cx="600966" cy="600966"/>
          </a:xfrm>
          <a:prstGeom prst="rect">
            <a:avLst/>
          </a:prstGeom>
        </p:spPr>
      </p:pic>
      <p:pic>
        <p:nvPicPr>
          <p:cNvPr id="15" name="Graphic 8" descr="Checkmark with solid fill">
            <a:extLst>
              <a:ext uri="{FF2B5EF4-FFF2-40B4-BE49-F238E27FC236}">
                <a16:creationId xmlns:a16="http://schemas.microsoft.com/office/drawing/2014/main" id="{4BE649B8-14EC-B468-AC1C-8EA02C407A1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96090" y="7194482"/>
            <a:ext cx="600968" cy="596003"/>
          </a:xfrm>
          <a:prstGeom prst="rect">
            <a:avLst/>
          </a:prstGeom>
        </p:spPr>
      </p:pic>
      <p:pic>
        <p:nvPicPr>
          <p:cNvPr id="16" name="Graphic 9" descr="Checkmark with solid fill">
            <a:extLst>
              <a:ext uri="{FF2B5EF4-FFF2-40B4-BE49-F238E27FC236}">
                <a16:creationId xmlns:a16="http://schemas.microsoft.com/office/drawing/2014/main" id="{25300679-F999-B6D9-1143-5008123B663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96089" y="8027136"/>
            <a:ext cx="600969" cy="600969"/>
          </a:xfrm>
          <a:prstGeom prst="rect">
            <a:avLst/>
          </a:prstGeom>
        </p:spPr>
      </p:pic>
      <p:pic>
        <p:nvPicPr>
          <p:cNvPr id="17" name="Graphic 10" descr="Checkmark with solid fill">
            <a:extLst>
              <a:ext uri="{FF2B5EF4-FFF2-40B4-BE49-F238E27FC236}">
                <a16:creationId xmlns:a16="http://schemas.microsoft.com/office/drawing/2014/main" id="{5C1D3BBC-FB26-E52C-77B0-8DCA6C1C05E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96092" y="8611720"/>
            <a:ext cx="600966" cy="600969"/>
          </a:xfrm>
          <a:prstGeom prst="rect">
            <a:avLst/>
          </a:prstGeom>
        </p:spPr>
      </p:pic>
      <p:pic>
        <p:nvPicPr>
          <p:cNvPr id="18" name="Graphic 11" descr="Close with solid fill">
            <a:extLst>
              <a:ext uri="{FF2B5EF4-FFF2-40B4-BE49-F238E27FC236}">
                <a16:creationId xmlns:a16="http://schemas.microsoft.com/office/drawing/2014/main" id="{1E42C2C7-90B5-9319-793F-7BDB27D8C3D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6129" y="2171623"/>
            <a:ext cx="720170" cy="720170"/>
          </a:xfrm>
          <a:prstGeom prst="rect">
            <a:avLst/>
          </a:prstGeom>
        </p:spPr>
      </p:pic>
      <p:pic>
        <p:nvPicPr>
          <p:cNvPr id="19" name="Graphic 12" descr="Close with solid fill">
            <a:extLst>
              <a:ext uri="{FF2B5EF4-FFF2-40B4-BE49-F238E27FC236}">
                <a16:creationId xmlns:a16="http://schemas.microsoft.com/office/drawing/2014/main" id="{6F4F6C4D-EFB3-B63B-C2B2-9AFF030450F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04501" y="2144719"/>
            <a:ext cx="725134" cy="720166"/>
          </a:xfrm>
          <a:prstGeom prst="rect">
            <a:avLst/>
          </a:prstGeom>
        </p:spPr>
      </p:pic>
      <p:pic>
        <p:nvPicPr>
          <p:cNvPr id="20" name="Graphic 18" descr="Close with solid fill">
            <a:extLst>
              <a:ext uri="{FF2B5EF4-FFF2-40B4-BE49-F238E27FC236}">
                <a16:creationId xmlns:a16="http://schemas.microsoft.com/office/drawing/2014/main" id="{00300C1B-9404-77CD-3D1D-AE5D510E807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48906" y="2154345"/>
            <a:ext cx="720167" cy="720167"/>
          </a:xfrm>
          <a:prstGeom prst="rect">
            <a:avLst/>
          </a:prstGeom>
        </p:spPr>
      </p:pic>
      <p:pic>
        <p:nvPicPr>
          <p:cNvPr id="21" name="Graphic 19" descr="Close with solid fill">
            <a:extLst>
              <a:ext uri="{FF2B5EF4-FFF2-40B4-BE49-F238E27FC236}">
                <a16:creationId xmlns:a16="http://schemas.microsoft.com/office/drawing/2014/main" id="{D4F373CF-EC3D-2CA9-A8CF-34088A82279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08992" y="2166194"/>
            <a:ext cx="720167" cy="720170"/>
          </a:xfrm>
          <a:prstGeom prst="rect">
            <a:avLst/>
          </a:prstGeom>
        </p:spPr>
      </p:pic>
      <p:pic>
        <p:nvPicPr>
          <p:cNvPr id="22" name="Graphic 20" descr="Close with solid fill">
            <a:extLst>
              <a:ext uri="{FF2B5EF4-FFF2-40B4-BE49-F238E27FC236}">
                <a16:creationId xmlns:a16="http://schemas.microsoft.com/office/drawing/2014/main" id="{B5634772-5D6C-DABE-46D0-DC29A95FA4B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55701" y="2125586"/>
            <a:ext cx="720170" cy="720170"/>
          </a:xfrm>
          <a:prstGeom prst="rect">
            <a:avLst/>
          </a:prstGeom>
        </p:spPr>
      </p:pic>
      <p:pic>
        <p:nvPicPr>
          <p:cNvPr id="23" name="Graphic 21" descr="Close with solid fill">
            <a:extLst>
              <a:ext uri="{FF2B5EF4-FFF2-40B4-BE49-F238E27FC236}">
                <a16:creationId xmlns:a16="http://schemas.microsoft.com/office/drawing/2014/main" id="{9F8E9F1E-DA90-888F-169A-08B25E098BB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32541" y="2143167"/>
            <a:ext cx="720167" cy="720167"/>
          </a:xfrm>
          <a:prstGeom prst="rect">
            <a:avLst/>
          </a:prstGeom>
        </p:spPr>
      </p:pic>
      <p:pic>
        <p:nvPicPr>
          <p:cNvPr id="24" name="Graphic 22" descr="Close with solid fill">
            <a:extLst>
              <a:ext uri="{FF2B5EF4-FFF2-40B4-BE49-F238E27FC236}">
                <a16:creationId xmlns:a16="http://schemas.microsoft.com/office/drawing/2014/main" id="{B60FEFF3-B8F3-6CE5-1141-C826D4DD671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05107" y="2815827"/>
            <a:ext cx="720168" cy="725133"/>
          </a:xfrm>
          <a:prstGeom prst="rect">
            <a:avLst/>
          </a:prstGeom>
        </p:spPr>
      </p:pic>
      <p:pic>
        <p:nvPicPr>
          <p:cNvPr id="25" name="Graphic 23" descr="Close with solid fill">
            <a:extLst>
              <a:ext uri="{FF2B5EF4-FFF2-40B4-BE49-F238E27FC236}">
                <a16:creationId xmlns:a16="http://schemas.microsoft.com/office/drawing/2014/main" id="{E2EBAEA9-85CF-A30C-4957-2927B51E15C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2841" y="2804659"/>
            <a:ext cx="725134" cy="725134"/>
          </a:xfrm>
          <a:prstGeom prst="rect">
            <a:avLst/>
          </a:prstGeom>
        </p:spPr>
      </p:pic>
      <p:pic>
        <p:nvPicPr>
          <p:cNvPr id="26" name="Graphic 24" descr="Close with solid fill">
            <a:extLst>
              <a:ext uri="{FF2B5EF4-FFF2-40B4-BE49-F238E27FC236}">
                <a16:creationId xmlns:a16="http://schemas.microsoft.com/office/drawing/2014/main" id="{AB028270-D971-83D3-21E9-A9F5EDC95DF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2225" y="2804659"/>
            <a:ext cx="720170" cy="720167"/>
          </a:xfrm>
          <a:prstGeom prst="rect">
            <a:avLst/>
          </a:prstGeom>
        </p:spPr>
      </p:pic>
      <p:pic>
        <p:nvPicPr>
          <p:cNvPr id="27" name="Graphic 25" descr="Close with solid fill">
            <a:extLst>
              <a:ext uri="{FF2B5EF4-FFF2-40B4-BE49-F238E27FC236}">
                <a16:creationId xmlns:a16="http://schemas.microsoft.com/office/drawing/2014/main" id="{28A839DC-3F9A-CF7D-F29B-73F2BA8F889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13870" y="2848398"/>
            <a:ext cx="720167" cy="725135"/>
          </a:xfrm>
          <a:prstGeom prst="rect">
            <a:avLst/>
          </a:prstGeom>
        </p:spPr>
      </p:pic>
      <p:pic>
        <p:nvPicPr>
          <p:cNvPr id="28" name="Graphic 26" descr="Close with solid fill">
            <a:extLst>
              <a:ext uri="{FF2B5EF4-FFF2-40B4-BE49-F238E27FC236}">
                <a16:creationId xmlns:a16="http://schemas.microsoft.com/office/drawing/2014/main" id="{353C64A8-2F71-FACA-9453-6838625C326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18981" y="2765190"/>
            <a:ext cx="720170" cy="720167"/>
          </a:xfrm>
          <a:prstGeom prst="rect">
            <a:avLst/>
          </a:prstGeom>
        </p:spPr>
      </p:pic>
      <p:pic>
        <p:nvPicPr>
          <p:cNvPr id="29" name="Graphic 27" descr="Close with solid fill">
            <a:extLst>
              <a:ext uri="{FF2B5EF4-FFF2-40B4-BE49-F238E27FC236}">
                <a16:creationId xmlns:a16="http://schemas.microsoft.com/office/drawing/2014/main" id="{A7B4EF94-B0AD-8BB3-F276-BFA5B3B18B6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45676" y="2750306"/>
            <a:ext cx="720167" cy="720170"/>
          </a:xfrm>
          <a:prstGeom prst="rect">
            <a:avLst/>
          </a:prstGeom>
        </p:spPr>
      </p:pic>
      <p:pic>
        <p:nvPicPr>
          <p:cNvPr id="30" name="Graphic 41" descr="Close with solid fill">
            <a:extLst>
              <a:ext uri="{FF2B5EF4-FFF2-40B4-BE49-F238E27FC236}">
                <a16:creationId xmlns:a16="http://schemas.microsoft.com/office/drawing/2014/main" id="{184561DF-7AEF-C155-B07F-66C9E7B1939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3190" y="3595891"/>
            <a:ext cx="720167" cy="720167"/>
          </a:xfrm>
          <a:prstGeom prst="rect">
            <a:avLst/>
          </a:prstGeom>
        </p:spPr>
      </p:pic>
      <p:pic>
        <p:nvPicPr>
          <p:cNvPr id="31" name="Graphic 42" descr="Close with solid fill">
            <a:extLst>
              <a:ext uri="{FF2B5EF4-FFF2-40B4-BE49-F238E27FC236}">
                <a16:creationId xmlns:a16="http://schemas.microsoft.com/office/drawing/2014/main" id="{67AFC3F7-1270-068F-1E4C-AF1151CE229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67979" y="3598951"/>
            <a:ext cx="725134" cy="720166"/>
          </a:xfrm>
          <a:prstGeom prst="rect">
            <a:avLst/>
          </a:prstGeom>
        </p:spPr>
      </p:pic>
      <p:pic>
        <p:nvPicPr>
          <p:cNvPr id="32" name="Graphic 43" descr="Close with solid fill">
            <a:extLst>
              <a:ext uri="{FF2B5EF4-FFF2-40B4-BE49-F238E27FC236}">
                <a16:creationId xmlns:a16="http://schemas.microsoft.com/office/drawing/2014/main" id="{21AF85ED-81CE-790D-B438-06A88D9BCB4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1872" y="3541915"/>
            <a:ext cx="720170" cy="720167"/>
          </a:xfrm>
          <a:prstGeom prst="rect">
            <a:avLst/>
          </a:prstGeom>
        </p:spPr>
      </p:pic>
      <p:pic>
        <p:nvPicPr>
          <p:cNvPr id="33" name="Graphic 44" descr="Close with solid fill">
            <a:extLst>
              <a:ext uri="{FF2B5EF4-FFF2-40B4-BE49-F238E27FC236}">
                <a16:creationId xmlns:a16="http://schemas.microsoft.com/office/drawing/2014/main" id="{36697017-FEF7-CA18-2471-39E07BDFE31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18748" y="3594961"/>
            <a:ext cx="720167" cy="720167"/>
          </a:xfrm>
          <a:prstGeom prst="rect">
            <a:avLst/>
          </a:prstGeom>
        </p:spPr>
      </p:pic>
      <p:pic>
        <p:nvPicPr>
          <p:cNvPr id="34" name="Graphic 45" descr="Close with solid fill">
            <a:extLst>
              <a:ext uri="{FF2B5EF4-FFF2-40B4-BE49-F238E27FC236}">
                <a16:creationId xmlns:a16="http://schemas.microsoft.com/office/drawing/2014/main" id="{EC9CC68D-1DD7-944C-F1F5-A06C14C16C7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18981" y="3594962"/>
            <a:ext cx="720170" cy="720167"/>
          </a:xfrm>
          <a:prstGeom prst="rect">
            <a:avLst/>
          </a:prstGeom>
        </p:spPr>
      </p:pic>
      <p:pic>
        <p:nvPicPr>
          <p:cNvPr id="35" name="Graphic 46" descr="Close with solid fill">
            <a:extLst>
              <a:ext uri="{FF2B5EF4-FFF2-40B4-BE49-F238E27FC236}">
                <a16:creationId xmlns:a16="http://schemas.microsoft.com/office/drawing/2014/main" id="{C837A5E7-4BA0-987F-D05F-607A246B5F0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28863" y="3516085"/>
            <a:ext cx="720170" cy="720170"/>
          </a:xfrm>
          <a:prstGeom prst="rect">
            <a:avLst/>
          </a:prstGeom>
        </p:spPr>
      </p:pic>
      <p:pic>
        <p:nvPicPr>
          <p:cNvPr id="36" name="Graphic 47" descr="Close with solid fill">
            <a:extLst>
              <a:ext uri="{FF2B5EF4-FFF2-40B4-BE49-F238E27FC236}">
                <a16:creationId xmlns:a16="http://schemas.microsoft.com/office/drawing/2014/main" id="{20DEA651-5C91-1CCA-FB8E-0BAF165BACE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8335" y="4431505"/>
            <a:ext cx="720170" cy="720167"/>
          </a:xfrm>
          <a:prstGeom prst="rect">
            <a:avLst/>
          </a:prstGeom>
        </p:spPr>
      </p:pic>
      <p:pic>
        <p:nvPicPr>
          <p:cNvPr id="37" name="Graphic 48" descr="Close with solid fill">
            <a:extLst>
              <a:ext uri="{FF2B5EF4-FFF2-40B4-BE49-F238E27FC236}">
                <a16:creationId xmlns:a16="http://schemas.microsoft.com/office/drawing/2014/main" id="{A656A764-3880-1E52-03A8-E438B982624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52996" y="4423333"/>
            <a:ext cx="720170" cy="720167"/>
          </a:xfrm>
          <a:prstGeom prst="rect">
            <a:avLst/>
          </a:prstGeom>
        </p:spPr>
      </p:pic>
      <p:pic>
        <p:nvPicPr>
          <p:cNvPr id="38" name="Graphic 49" descr="Close with solid fill">
            <a:extLst>
              <a:ext uri="{FF2B5EF4-FFF2-40B4-BE49-F238E27FC236}">
                <a16:creationId xmlns:a16="http://schemas.microsoft.com/office/drawing/2014/main" id="{5301FEB7-6C83-F5A5-FFB4-7C4BAD76A10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98742" y="4397633"/>
            <a:ext cx="720167" cy="720167"/>
          </a:xfrm>
          <a:prstGeom prst="rect">
            <a:avLst/>
          </a:prstGeom>
        </p:spPr>
      </p:pic>
      <p:pic>
        <p:nvPicPr>
          <p:cNvPr id="39" name="Graphic 50" descr="Close with solid fill">
            <a:extLst>
              <a:ext uri="{FF2B5EF4-FFF2-40B4-BE49-F238E27FC236}">
                <a16:creationId xmlns:a16="http://schemas.microsoft.com/office/drawing/2014/main" id="{1F94E700-F25D-97AF-4D80-844B256294D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18747" y="4418804"/>
            <a:ext cx="720167" cy="720170"/>
          </a:xfrm>
          <a:prstGeom prst="rect">
            <a:avLst/>
          </a:prstGeom>
        </p:spPr>
      </p:pic>
      <p:pic>
        <p:nvPicPr>
          <p:cNvPr id="40" name="Graphic 51" descr="Close with solid fill">
            <a:extLst>
              <a:ext uri="{FF2B5EF4-FFF2-40B4-BE49-F238E27FC236}">
                <a16:creationId xmlns:a16="http://schemas.microsoft.com/office/drawing/2014/main" id="{1280B245-B673-2240-B31B-638F9D36979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59244" y="4399755"/>
            <a:ext cx="720167" cy="720170"/>
          </a:xfrm>
          <a:prstGeom prst="rect">
            <a:avLst/>
          </a:prstGeom>
        </p:spPr>
      </p:pic>
      <p:pic>
        <p:nvPicPr>
          <p:cNvPr id="41" name="Graphic 52" descr="Close with solid fill">
            <a:extLst>
              <a:ext uri="{FF2B5EF4-FFF2-40B4-BE49-F238E27FC236}">
                <a16:creationId xmlns:a16="http://schemas.microsoft.com/office/drawing/2014/main" id="{70AE1261-A3FB-7EA3-5E6A-104585405D0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28863" y="4371061"/>
            <a:ext cx="720170" cy="720167"/>
          </a:xfrm>
          <a:prstGeom prst="rect">
            <a:avLst/>
          </a:prstGeom>
        </p:spPr>
      </p:pic>
      <p:pic>
        <p:nvPicPr>
          <p:cNvPr id="42" name="Graphic 53" descr="Close with solid fill">
            <a:extLst>
              <a:ext uri="{FF2B5EF4-FFF2-40B4-BE49-F238E27FC236}">
                <a16:creationId xmlns:a16="http://schemas.microsoft.com/office/drawing/2014/main" id="{275CEE37-DA14-EF63-B9A6-81D5B9EC716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0481" y="5232385"/>
            <a:ext cx="720170" cy="720170"/>
          </a:xfrm>
          <a:prstGeom prst="rect">
            <a:avLst/>
          </a:prstGeom>
        </p:spPr>
      </p:pic>
      <p:pic>
        <p:nvPicPr>
          <p:cNvPr id="43" name="Graphic 54" descr="Close with solid fill">
            <a:extLst>
              <a:ext uri="{FF2B5EF4-FFF2-40B4-BE49-F238E27FC236}">
                <a16:creationId xmlns:a16="http://schemas.microsoft.com/office/drawing/2014/main" id="{A25552DE-5A16-C3E6-9A26-DB276D94B57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86190" y="5257598"/>
            <a:ext cx="720167" cy="720170"/>
          </a:xfrm>
          <a:prstGeom prst="rect">
            <a:avLst/>
          </a:prstGeom>
        </p:spPr>
      </p:pic>
      <p:pic>
        <p:nvPicPr>
          <p:cNvPr id="44" name="Graphic 55" descr="Close with solid fill">
            <a:extLst>
              <a:ext uri="{FF2B5EF4-FFF2-40B4-BE49-F238E27FC236}">
                <a16:creationId xmlns:a16="http://schemas.microsoft.com/office/drawing/2014/main" id="{FC2F1A71-A341-B2A9-AC0B-BCD75ADA873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45325" y="5263473"/>
            <a:ext cx="725134" cy="720166"/>
          </a:xfrm>
          <a:prstGeom prst="rect">
            <a:avLst/>
          </a:prstGeom>
        </p:spPr>
      </p:pic>
      <p:pic>
        <p:nvPicPr>
          <p:cNvPr id="45" name="Graphic 56" descr="Close with solid fill">
            <a:extLst>
              <a:ext uri="{FF2B5EF4-FFF2-40B4-BE49-F238E27FC236}">
                <a16:creationId xmlns:a16="http://schemas.microsoft.com/office/drawing/2014/main" id="{D91143F5-BF8B-D948-3066-2DE87E71651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18746" y="5259981"/>
            <a:ext cx="720167" cy="720170"/>
          </a:xfrm>
          <a:prstGeom prst="rect">
            <a:avLst/>
          </a:prstGeom>
        </p:spPr>
      </p:pic>
      <p:pic>
        <p:nvPicPr>
          <p:cNvPr id="46" name="Graphic 57" descr="Close with solid fill">
            <a:extLst>
              <a:ext uri="{FF2B5EF4-FFF2-40B4-BE49-F238E27FC236}">
                <a16:creationId xmlns:a16="http://schemas.microsoft.com/office/drawing/2014/main" id="{CFED8679-7FC7-65A4-4E61-E6DBEBE7C83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49398" y="5281260"/>
            <a:ext cx="720167" cy="720167"/>
          </a:xfrm>
          <a:prstGeom prst="rect">
            <a:avLst/>
          </a:prstGeom>
        </p:spPr>
      </p:pic>
      <p:pic>
        <p:nvPicPr>
          <p:cNvPr id="47" name="Graphic 58" descr="Close with solid fill">
            <a:extLst>
              <a:ext uri="{FF2B5EF4-FFF2-40B4-BE49-F238E27FC236}">
                <a16:creationId xmlns:a16="http://schemas.microsoft.com/office/drawing/2014/main" id="{A8968C87-5D7D-C69F-ECF1-54D3D8A074D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23513" y="5187436"/>
            <a:ext cx="720170" cy="720167"/>
          </a:xfrm>
          <a:prstGeom prst="rect">
            <a:avLst/>
          </a:prstGeom>
        </p:spPr>
      </p:pic>
      <p:pic>
        <p:nvPicPr>
          <p:cNvPr id="48" name="Graphic 59" descr="Close with solid fill">
            <a:extLst>
              <a:ext uri="{FF2B5EF4-FFF2-40B4-BE49-F238E27FC236}">
                <a16:creationId xmlns:a16="http://schemas.microsoft.com/office/drawing/2014/main" id="{965F84AC-B2AB-B466-B917-808F197E329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80944" y="6197272"/>
            <a:ext cx="720167" cy="720167"/>
          </a:xfrm>
          <a:prstGeom prst="rect">
            <a:avLst/>
          </a:prstGeom>
        </p:spPr>
      </p:pic>
      <p:pic>
        <p:nvPicPr>
          <p:cNvPr id="2075" name="Graphic 60" descr="Close with solid fill">
            <a:extLst>
              <a:ext uri="{FF2B5EF4-FFF2-40B4-BE49-F238E27FC236}">
                <a16:creationId xmlns:a16="http://schemas.microsoft.com/office/drawing/2014/main" id="{40EC8AA6-7D6E-0AC3-B44C-1FA320BE7E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2338" t="-9447" r="-5519" b="-8795"/>
          <a:stretch>
            <a:fillRect/>
          </a:stretch>
        </p:blipFill>
        <p:spPr bwMode="auto">
          <a:xfrm>
            <a:off x="7533816" y="7259698"/>
            <a:ext cx="720167" cy="720167"/>
          </a:xfrm>
          <a:prstGeom prst="rect">
            <a:avLst/>
          </a:prstGeom>
          <a:noFill/>
          <a:extLst>
            <a:ext uri="{909E8E84-426E-40DD-AFC4-6F175D3DCCD1}">
              <a14:hiddenFill xmlns:a14="http://schemas.microsoft.com/office/drawing/2010/main">
                <a:solidFill>
                  <a:srgbClr val="FFFFFF"/>
                </a:solidFill>
              </a14:hiddenFill>
            </a:ext>
          </a:extLst>
        </p:spPr>
      </p:pic>
      <p:pic>
        <p:nvPicPr>
          <p:cNvPr id="49" name="Graphic 61" descr="Close with solid fill">
            <a:extLst>
              <a:ext uri="{FF2B5EF4-FFF2-40B4-BE49-F238E27FC236}">
                <a16:creationId xmlns:a16="http://schemas.microsoft.com/office/drawing/2014/main" id="{00AF3C83-29F7-D27C-C1C0-B0D0F8E8456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51119" y="6258999"/>
            <a:ext cx="725134" cy="720166"/>
          </a:xfrm>
          <a:prstGeom prst="rect">
            <a:avLst/>
          </a:prstGeom>
        </p:spPr>
      </p:pic>
      <p:pic>
        <p:nvPicPr>
          <p:cNvPr id="50" name="Graphic 62" descr="Close with solid fill">
            <a:extLst>
              <a:ext uri="{FF2B5EF4-FFF2-40B4-BE49-F238E27FC236}">
                <a16:creationId xmlns:a16="http://schemas.microsoft.com/office/drawing/2014/main" id="{0F8DAD1A-66E6-2354-A5C5-1DC54CA479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16353" y="6209629"/>
            <a:ext cx="720170" cy="720167"/>
          </a:xfrm>
          <a:prstGeom prst="rect">
            <a:avLst/>
          </a:prstGeom>
        </p:spPr>
      </p:pic>
      <p:pic>
        <p:nvPicPr>
          <p:cNvPr id="51" name="Graphic 63" descr="Close with solid fill">
            <a:extLst>
              <a:ext uri="{FF2B5EF4-FFF2-40B4-BE49-F238E27FC236}">
                <a16:creationId xmlns:a16="http://schemas.microsoft.com/office/drawing/2014/main" id="{7C4EC002-ACD1-21E7-5375-0F1485AD534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54838" y="6235189"/>
            <a:ext cx="720167" cy="720167"/>
          </a:xfrm>
          <a:prstGeom prst="rect">
            <a:avLst/>
          </a:prstGeom>
        </p:spPr>
      </p:pic>
      <p:pic>
        <p:nvPicPr>
          <p:cNvPr id="52" name="Graphic 64" descr="Close with solid fill">
            <a:extLst>
              <a:ext uri="{FF2B5EF4-FFF2-40B4-BE49-F238E27FC236}">
                <a16:creationId xmlns:a16="http://schemas.microsoft.com/office/drawing/2014/main" id="{FCB7B2ED-7157-094D-9003-FAD1215E1BF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45676" y="6173832"/>
            <a:ext cx="720170" cy="720167"/>
          </a:xfrm>
          <a:prstGeom prst="rect">
            <a:avLst/>
          </a:prstGeom>
        </p:spPr>
      </p:pic>
      <p:pic>
        <p:nvPicPr>
          <p:cNvPr id="53" name="Graphic 65" descr="Close with solid fill">
            <a:extLst>
              <a:ext uri="{FF2B5EF4-FFF2-40B4-BE49-F238E27FC236}">
                <a16:creationId xmlns:a16="http://schemas.microsoft.com/office/drawing/2014/main" id="{024CBB0C-6A0A-9F67-5832-3DFD6883970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81329" y="7183429"/>
            <a:ext cx="720167" cy="720170"/>
          </a:xfrm>
          <a:prstGeom prst="rect">
            <a:avLst/>
          </a:prstGeom>
        </p:spPr>
      </p:pic>
      <p:pic>
        <p:nvPicPr>
          <p:cNvPr id="54" name="Graphic 66" descr="Close with solid fill">
            <a:extLst>
              <a:ext uri="{FF2B5EF4-FFF2-40B4-BE49-F238E27FC236}">
                <a16:creationId xmlns:a16="http://schemas.microsoft.com/office/drawing/2014/main" id="{B3E81BE5-8256-D712-FB87-486BB27C63E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82222" y="6303912"/>
            <a:ext cx="720167" cy="720167"/>
          </a:xfrm>
          <a:prstGeom prst="rect">
            <a:avLst/>
          </a:prstGeom>
        </p:spPr>
      </p:pic>
      <p:pic>
        <p:nvPicPr>
          <p:cNvPr id="55" name="Graphic 67" descr="Close with solid fill">
            <a:extLst>
              <a:ext uri="{FF2B5EF4-FFF2-40B4-BE49-F238E27FC236}">
                <a16:creationId xmlns:a16="http://schemas.microsoft.com/office/drawing/2014/main" id="{336EAD6B-E55D-BB5E-2E2B-E060742941F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43937" y="7164349"/>
            <a:ext cx="725136" cy="720171"/>
          </a:xfrm>
          <a:prstGeom prst="rect">
            <a:avLst/>
          </a:prstGeom>
        </p:spPr>
      </p:pic>
      <p:pic>
        <p:nvPicPr>
          <p:cNvPr id="56" name="Graphic 68" descr="Close with solid fill">
            <a:extLst>
              <a:ext uri="{FF2B5EF4-FFF2-40B4-BE49-F238E27FC236}">
                <a16:creationId xmlns:a16="http://schemas.microsoft.com/office/drawing/2014/main" id="{7955B9D6-480D-64DD-3F50-643996DBCB0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18057" y="7236335"/>
            <a:ext cx="720170" cy="720170"/>
          </a:xfrm>
          <a:prstGeom prst="rect">
            <a:avLst/>
          </a:prstGeom>
        </p:spPr>
      </p:pic>
      <p:pic>
        <p:nvPicPr>
          <p:cNvPr id="57" name="Graphic 69" descr="Close with solid fill">
            <a:extLst>
              <a:ext uri="{FF2B5EF4-FFF2-40B4-BE49-F238E27FC236}">
                <a16:creationId xmlns:a16="http://schemas.microsoft.com/office/drawing/2014/main" id="{F7BCC1D2-511F-F31E-03B3-C26C65FDE8D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2897" y="7162573"/>
            <a:ext cx="720167" cy="725135"/>
          </a:xfrm>
          <a:prstGeom prst="rect">
            <a:avLst/>
          </a:prstGeom>
        </p:spPr>
      </p:pic>
      <p:pic>
        <p:nvPicPr>
          <p:cNvPr id="58" name="Graphic 70" descr="Close with solid fill">
            <a:extLst>
              <a:ext uri="{FF2B5EF4-FFF2-40B4-BE49-F238E27FC236}">
                <a16:creationId xmlns:a16="http://schemas.microsoft.com/office/drawing/2014/main" id="{06B862C2-7A90-2139-8DF1-BD46D0D1199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17525" y="7162573"/>
            <a:ext cx="720170" cy="720167"/>
          </a:xfrm>
          <a:prstGeom prst="rect">
            <a:avLst/>
          </a:prstGeom>
        </p:spPr>
      </p:pic>
      <p:pic>
        <p:nvPicPr>
          <p:cNvPr id="59" name="Graphic 71" descr="Checkmark with solid fill">
            <a:extLst>
              <a:ext uri="{FF2B5EF4-FFF2-40B4-BE49-F238E27FC236}">
                <a16:creationId xmlns:a16="http://schemas.microsoft.com/office/drawing/2014/main" id="{E7A1EEB8-59E7-7FB6-45F6-9AABB529C7F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0552" y="8008288"/>
            <a:ext cx="600966" cy="600966"/>
          </a:xfrm>
          <a:prstGeom prst="rect">
            <a:avLst/>
          </a:prstGeom>
        </p:spPr>
      </p:pic>
      <p:pic>
        <p:nvPicPr>
          <p:cNvPr id="60" name="Graphic 72" descr="Checkmark with solid fill">
            <a:extLst>
              <a:ext uri="{FF2B5EF4-FFF2-40B4-BE49-F238E27FC236}">
                <a16:creationId xmlns:a16="http://schemas.microsoft.com/office/drawing/2014/main" id="{650B539E-B28D-756D-C14B-DAB395F7D11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2791" y="8013253"/>
            <a:ext cx="600969" cy="596001"/>
          </a:xfrm>
          <a:prstGeom prst="rect">
            <a:avLst/>
          </a:prstGeom>
        </p:spPr>
      </p:pic>
      <p:pic>
        <p:nvPicPr>
          <p:cNvPr id="61" name="Graphic 73" descr="Close with solid fill">
            <a:extLst>
              <a:ext uri="{FF2B5EF4-FFF2-40B4-BE49-F238E27FC236}">
                <a16:creationId xmlns:a16="http://schemas.microsoft.com/office/drawing/2014/main" id="{386CFBFD-D324-EE14-91D4-3D0A113FB5B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63128" y="7909715"/>
            <a:ext cx="725134" cy="720166"/>
          </a:xfrm>
          <a:prstGeom prst="rect">
            <a:avLst/>
          </a:prstGeom>
        </p:spPr>
      </p:pic>
      <p:pic>
        <p:nvPicPr>
          <p:cNvPr id="62" name="Graphic 74" descr="Checkmark with solid fill">
            <a:extLst>
              <a:ext uri="{FF2B5EF4-FFF2-40B4-BE49-F238E27FC236}">
                <a16:creationId xmlns:a16="http://schemas.microsoft.com/office/drawing/2014/main" id="{75BCECCE-EC5E-3784-9562-A89FA79C505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69961" y="8013253"/>
            <a:ext cx="600968" cy="596003"/>
          </a:xfrm>
          <a:prstGeom prst="rect">
            <a:avLst/>
          </a:prstGeom>
        </p:spPr>
      </p:pic>
      <p:pic>
        <p:nvPicPr>
          <p:cNvPr id="63" name="Graphic 75" descr="Checkmark with solid fill">
            <a:extLst>
              <a:ext uri="{FF2B5EF4-FFF2-40B4-BE49-F238E27FC236}">
                <a16:creationId xmlns:a16="http://schemas.microsoft.com/office/drawing/2014/main" id="{A31581AB-C85F-8A1C-DEA2-AAFEBDED14C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8583" y="8023907"/>
            <a:ext cx="600966" cy="600966"/>
          </a:xfrm>
          <a:prstGeom prst="rect">
            <a:avLst/>
          </a:prstGeom>
        </p:spPr>
      </p:pic>
      <p:pic>
        <p:nvPicPr>
          <p:cNvPr id="2048" name="Graphic 76" descr="Checkmark with solid fill">
            <a:extLst>
              <a:ext uri="{FF2B5EF4-FFF2-40B4-BE49-F238E27FC236}">
                <a16:creationId xmlns:a16="http://schemas.microsoft.com/office/drawing/2014/main" id="{166A8E05-2F7B-10E5-65C0-A4407DE89EE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77125" y="7989421"/>
            <a:ext cx="600969" cy="596001"/>
          </a:xfrm>
          <a:prstGeom prst="rect">
            <a:avLst/>
          </a:prstGeom>
        </p:spPr>
      </p:pic>
      <p:pic>
        <p:nvPicPr>
          <p:cNvPr id="2049" name="Graphic 77" descr="Checkmark with solid fill">
            <a:extLst>
              <a:ext uri="{FF2B5EF4-FFF2-40B4-BE49-F238E27FC236}">
                <a16:creationId xmlns:a16="http://schemas.microsoft.com/office/drawing/2014/main" id="{70077907-389B-9D27-7AB6-E1737DC2480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78237" y="8618299"/>
            <a:ext cx="596000" cy="600965"/>
          </a:xfrm>
          <a:prstGeom prst="rect">
            <a:avLst/>
          </a:prstGeom>
        </p:spPr>
      </p:pic>
      <p:pic>
        <p:nvPicPr>
          <p:cNvPr id="2050" name="Graphic 78" descr="Checkmark with solid fill">
            <a:extLst>
              <a:ext uri="{FF2B5EF4-FFF2-40B4-BE49-F238E27FC236}">
                <a16:creationId xmlns:a16="http://schemas.microsoft.com/office/drawing/2014/main" id="{77EB52B0-B59F-9228-F7E6-9CD004BB836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88463" y="8624873"/>
            <a:ext cx="600969" cy="600966"/>
          </a:xfrm>
          <a:prstGeom prst="rect">
            <a:avLst/>
          </a:prstGeom>
        </p:spPr>
      </p:pic>
      <p:pic>
        <p:nvPicPr>
          <p:cNvPr id="2051" name="Graphic 79" descr="Close with solid fill">
            <a:extLst>
              <a:ext uri="{FF2B5EF4-FFF2-40B4-BE49-F238E27FC236}">
                <a16:creationId xmlns:a16="http://schemas.microsoft.com/office/drawing/2014/main" id="{2E20099C-83E8-3EF2-EB93-3E9D6408B9F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31539" y="8557454"/>
            <a:ext cx="720167" cy="720170"/>
          </a:xfrm>
          <a:prstGeom prst="rect">
            <a:avLst/>
          </a:prstGeom>
        </p:spPr>
      </p:pic>
      <p:pic>
        <p:nvPicPr>
          <p:cNvPr id="2052" name="Graphic 80" descr="Close with solid fill">
            <a:extLst>
              <a:ext uri="{FF2B5EF4-FFF2-40B4-BE49-F238E27FC236}">
                <a16:creationId xmlns:a16="http://schemas.microsoft.com/office/drawing/2014/main" id="{2FFCC132-8E0F-C124-00A5-AD7C5F8CDE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67979" y="8524985"/>
            <a:ext cx="725136" cy="720171"/>
          </a:xfrm>
          <a:prstGeom prst="rect">
            <a:avLst/>
          </a:prstGeom>
        </p:spPr>
      </p:pic>
      <p:pic>
        <p:nvPicPr>
          <p:cNvPr id="2053" name="Graphic 81" descr="Close with solid fill">
            <a:extLst>
              <a:ext uri="{FF2B5EF4-FFF2-40B4-BE49-F238E27FC236}">
                <a16:creationId xmlns:a16="http://schemas.microsoft.com/office/drawing/2014/main" id="{3F2E83F2-DEB7-AD7B-B9D3-67C2C9F2135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4765" y="8544605"/>
            <a:ext cx="720168" cy="725133"/>
          </a:xfrm>
          <a:prstGeom prst="rect">
            <a:avLst/>
          </a:prstGeom>
        </p:spPr>
      </p:pic>
      <p:pic>
        <p:nvPicPr>
          <p:cNvPr id="2054" name="Graphic 82" descr="Close with solid fill">
            <a:extLst>
              <a:ext uri="{FF2B5EF4-FFF2-40B4-BE49-F238E27FC236}">
                <a16:creationId xmlns:a16="http://schemas.microsoft.com/office/drawing/2014/main" id="{CE91CB5E-2A60-1CB9-B2FD-930E4504331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30992" y="8561541"/>
            <a:ext cx="720170" cy="720167"/>
          </a:xfrm>
          <a:prstGeom prst="rect">
            <a:avLst/>
          </a:prstGeom>
        </p:spPr>
      </p:pic>
    </p:spTree>
    <p:extLst>
      <p:ext uri="{BB962C8B-B14F-4D97-AF65-F5344CB8AC3E}">
        <p14:creationId xmlns:p14="http://schemas.microsoft.com/office/powerpoint/2010/main" val="844010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F4343-7DBC-7707-829B-6DE7ED9DC42F}"/>
              </a:ext>
            </a:extLst>
          </p:cNvPr>
          <p:cNvSpPr txBox="1"/>
          <p:nvPr/>
        </p:nvSpPr>
        <p:spPr>
          <a:xfrm>
            <a:off x="4571386" y="3857662"/>
            <a:ext cx="12382500" cy="1569660"/>
          </a:xfrm>
          <a:prstGeom prst="rect">
            <a:avLst/>
          </a:prstGeom>
          <a:noFill/>
        </p:spPr>
        <p:txBody>
          <a:bodyPr wrap="square">
            <a:spAutoFit/>
          </a:bodyPr>
          <a:lstStyle/>
          <a:p>
            <a:pPr algn="ctr"/>
            <a:r>
              <a:rPr lang="en-US" sz="9600">
                <a:solidFill>
                  <a:schemeClr val="bg1"/>
                </a:solidFill>
                <a:latin typeface="Bebas Neue Bold" panose="020B0604020202020204" charset="0"/>
              </a:rPr>
              <a:t> Methodology</a:t>
            </a:r>
          </a:p>
        </p:txBody>
      </p:sp>
      <p:pic>
        <p:nvPicPr>
          <p:cNvPr id="4" name="Picture 12">
            <a:extLst>
              <a:ext uri="{FF2B5EF4-FFF2-40B4-BE49-F238E27FC236}">
                <a16:creationId xmlns:a16="http://schemas.microsoft.com/office/drawing/2014/main" id="{F4C69FED-08A7-AB4D-149B-472B9F9049A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686155" y="756191"/>
            <a:ext cx="4562803" cy="8774618"/>
          </a:xfrm>
          <a:prstGeom prst="rect">
            <a:avLst/>
          </a:prstGeom>
        </p:spPr>
      </p:pic>
      <p:sp>
        <p:nvSpPr>
          <p:cNvPr id="6" name="Rectangle 5">
            <a:extLst>
              <a:ext uri="{FF2B5EF4-FFF2-40B4-BE49-F238E27FC236}">
                <a16:creationId xmlns:a16="http://schemas.microsoft.com/office/drawing/2014/main" id="{EC534B27-175F-F141-5ADD-5D6B39DCF0B9}"/>
              </a:ext>
            </a:extLst>
          </p:cNvPr>
          <p:cNvSpPr/>
          <p:nvPr/>
        </p:nvSpPr>
        <p:spPr>
          <a:xfrm>
            <a:off x="6172200" y="989493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2391660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E4696-8F2C-FAF6-AD3A-02ACF66B16AD}"/>
              </a:ext>
            </a:extLst>
          </p:cNvPr>
          <p:cNvSpPr/>
          <p:nvPr/>
        </p:nvSpPr>
        <p:spPr>
          <a:xfrm>
            <a:off x="6172200" y="989493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2" name="TextBox 1">
            <a:extLst>
              <a:ext uri="{FF2B5EF4-FFF2-40B4-BE49-F238E27FC236}">
                <a16:creationId xmlns:a16="http://schemas.microsoft.com/office/drawing/2014/main" id="{22C8E200-2A38-4CF5-36BE-DABAA3AADB91}"/>
              </a:ext>
            </a:extLst>
          </p:cNvPr>
          <p:cNvSpPr txBox="1"/>
          <p:nvPr/>
        </p:nvSpPr>
        <p:spPr>
          <a:xfrm>
            <a:off x="2952750" y="37538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Component overview </a:t>
            </a:r>
            <a:r>
              <a:rPr lang="en-US" sz="7200">
                <a:solidFill>
                  <a:srgbClr val="FFC000"/>
                </a:solidFill>
                <a:latin typeface="Bebas Neue Bold" panose="020B0604020202020204" charset="0"/>
              </a:rPr>
              <a:t>diagram</a:t>
            </a:r>
          </a:p>
        </p:txBody>
      </p:sp>
      <p:pic>
        <p:nvPicPr>
          <p:cNvPr id="6" name="Picture 5" descr="Graphical user interface&#10;&#10;Description automatically generated">
            <a:extLst>
              <a:ext uri="{FF2B5EF4-FFF2-40B4-BE49-F238E27FC236}">
                <a16:creationId xmlns:a16="http://schemas.microsoft.com/office/drawing/2014/main" id="{6FB8319C-8CEE-3A76-D93F-971268BEB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4395" y="1699690"/>
            <a:ext cx="13479209" cy="7582055"/>
          </a:xfrm>
          <a:prstGeom prst="rect">
            <a:avLst/>
          </a:prstGeom>
        </p:spPr>
      </p:pic>
    </p:spTree>
    <p:extLst>
      <p:ext uri="{BB962C8B-B14F-4D97-AF65-F5344CB8AC3E}">
        <p14:creationId xmlns:p14="http://schemas.microsoft.com/office/powerpoint/2010/main" val="3240706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92629" y="3545299"/>
            <a:ext cx="9646901" cy="9031911"/>
          </a:xfrm>
          <a:prstGeom prst="rect">
            <a:avLst/>
          </a:prstGeom>
        </p:spPr>
      </p:pic>
      <p:sp>
        <p:nvSpPr>
          <p:cNvPr id="4" name="TextBox 4"/>
          <p:cNvSpPr txBox="1"/>
          <p:nvPr/>
        </p:nvSpPr>
        <p:spPr>
          <a:xfrm>
            <a:off x="1488657" y="-17683"/>
            <a:ext cx="15310686" cy="1310615"/>
          </a:xfrm>
          <a:prstGeom prst="rect">
            <a:avLst/>
          </a:prstGeom>
        </p:spPr>
        <p:txBody>
          <a:bodyPr lIns="0" tIns="0" rIns="0" bIns="0" rtlCol="0" anchor="t">
            <a:spAutoFit/>
          </a:bodyPr>
          <a:lstStyle/>
          <a:p>
            <a:pPr algn="ctr">
              <a:lnSpc>
                <a:spcPts val="11955"/>
              </a:lnSpc>
            </a:pPr>
            <a:r>
              <a:rPr lang="en-US" sz="7200">
                <a:solidFill>
                  <a:srgbClr val="FFFFFF"/>
                </a:solidFill>
                <a:latin typeface="Bebas Neue Bold"/>
              </a:rPr>
              <a:t>Meet </a:t>
            </a:r>
            <a:r>
              <a:rPr lang="en-US" sz="7200">
                <a:solidFill>
                  <a:srgbClr val="FFC000"/>
                </a:solidFill>
                <a:latin typeface="Bebas Neue Bold"/>
              </a:rPr>
              <a:t>our team</a:t>
            </a:r>
          </a:p>
        </p:txBody>
      </p:sp>
      <p:sp>
        <p:nvSpPr>
          <p:cNvPr id="9" name="Picture Placeholder 6">
            <a:extLst>
              <a:ext uri="{FF2B5EF4-FFF2-40B4-BE49-F238E27FC236}">
                <a16:creationId xmlns:a16="http://schemas.microsoft.com/office/drawing/2014/main" id="{5A566077-B5A3-94FB-42E2-06EC995D3037}"/>
              </a:ext>
            </a:extLst>
          </p:cNvPr>
          <p:cNvSpPr txBox="1">
            <a:spLocks/>
          </p:cNvSpPr>
          <p:nvPr/>
        </p:nvSpPr>
        <p:spPr>
          <a:xfrm>
            <a:off x="4267200" y="1850231"/>
            <a:ext cx="3362488" cy="2776537"/>
          </a:xfrm>
          <a:prstGeom prst="rect">
            <a:avLst/>
          </a:prstGeom>
        </p:spPr>
      </p:sp>
      <p:pic>
        <p:nvPicPr>
          <p:cNvPr id="18" name="Picture Placeholder 12">
            <a:extLst>
              <a:ext uri="{FF2B5EF4-FFF2-40B4-BE49-F238E27FC236}">
                <a16:creationId xmlns:a16="http://schemas.microsoft.com/office/drawing/2014/main" id="{8FC24033-F9EF-4ACC-DC75-19B048A71AFE}"/>
              </a:ext>
            </a:extLst>
          </p:cNvPr>
          <p:cNvPicPr>
            <a:picLocks noChangeAspect="1"/>
          </p:cNvPicPr>
          <p:nvPr/>
        </p:nvPicPr>
        <p:blipFill>
          <a:blip r:embed="rId4">
            <a:extLst>
              <a:ext uri="{28A0092B-C50C-407E-A947-70E740481C1C}">
                <a14:useLocalDpi xmlns:a14="http://schemas.microsoft.com/office/drawing/2010/main" val="0"/>
              </a:ext>
            </a:extLst>
          </a:blip>
          <a:srcRect l="2204" r="2204"/>
          <a:stretch/>
        </p:blipFill>
        <p:spPr>
          <a:xfrm>
            <a:off x="738736" y="2485998"/>
            <a:ext cx="2902441" cy="2461867"/>
          </a:xfrm>
          <a:prstGeom prst="rect">
            <a:avLst/>
          </a:prstGeom>
          <a:ln>
            <a:solidFill>
              <a:schemeClr val="tx1"/>
            </a:solidFill>
          </a:ln>
          <a:effectLst>
            <a:outerShdw blurRad="190500" algn="tl" rotWithShape="0">
              <a:srgbClr val="000000">
                <a:alpha val="70000"/>
              </a:srgbClr>
            </a:outerShdw>
          </a:effectLst>
        </p:spPr>
      </p:pic>
      <p:pic>
        <p:nvPicPr>
          <p:cNvPr id="20" name="Picture Placeholder 12">
            <a:extLst>
              <a:ext uri="{FF2B5EF4-FFF2-40B4-BE49-F238E27FC236}">
                <a16:creationId xmlns:a16="http://schemas.microsoft.com/office/drawing/2014/main" id="{E28BBD96-4720-FCD5-8554-32DD205698B1}"/>
              </a:ext>
            </a:extLst>
          </p:cNvPr>
          <p:cNvPicPr>
            <a:picLocks noChangeAspect="1"/>
          </p:cNvPicPr>
          <p:nvPr/>
        </p:nvPicPr>
        <p:blipFill>
          <a:blip r:embed="rId5">
            <a:extLst>
              <a:ext uri="{28A0092B-C50C-407E-A947-70E740481C1C}">
                <a14:useLocalDpi xmlns:a14="http://schemas.microsoft.com/office/drawing/2010/main" val="0"/>
              </a:ext>
            </a:extLst>
          </a:blip>
          <a:srcRect l="2502" r="2502"/>
          <a:stretch/>
        </p:blipFill>
        <p:spPr>
          <a:xfrm>
            <a:off x="5154118" y="2485997"/>
            <a:ext cx="2902441" cy="2461867"/>
          </a:xfrm>
          <a:prstGeom prst="rect">
            <a:avLst/>
          </a:prstGeom>
          <a:ln>
            <a:solidFill>
              <a:schemeClr val="tx1"/>
            </a:solidFill>
          </a:ln>
          <a:effectLst>
            <a:outerShdw blurRad="190500" algn="tl" rotWithShape="0">
              <a:srgbClr val="000000">
                <a:alpha val="70000"/>
              </a:srgbClr>
            </a:outerShdw>
          </a:effectLst>
        </p:spPr>
      </p:pic>
      <p:pic>
        <p:nvPicPr>
          <p:cNvPr id="21" name="Picture Placeholder 12" descr="A screenshot of a computer&#10;&#10;Description automatically generated with medium confidence">
            <a:extLst>
              <a:ext uri="{FF2B5EF4-FFF2-40B4-BE49-F238E27FC236}">
                <a16:creationId xmlns:a16="http://schemas.microsoft.com/office/drawing/2014/main" id="{7E15B532-87E7-D72E-C61A-3B57F2FA0495}"/>
              </a:ext>
            </a:extLst>
          </p:cNvPr>
          <p:cNvPicPr>
            <a:picLocks noChangeAspect="1"/>
          </p:cNvPicPr>
          <p:nvPr/>
        </p:nvPicPr>
        <p:blipFill>
          <a:blip r:embed="rId6" cstate="print">
            <a:extLst>
              <a:ext uri="{28A0092B-C50C-407E-A947-70E740481C1C}">
                <a14:useLocalDpi xmlns:a14="http://schemas.microsoft.com/office/drawing/2010/main" val="0"/>
              </a:ext>
            </a:extLst>
          </a:blip>
          <a:srcRect l="31579" r="31579"/>
          <a:stretch>
            <a:fillRect/>
          </a:stretch>
        </p:blipFill>
        <p:spPr>
          <a:xfrm>
            <a:off x="9569500" y="2485996"/>
            <a:ext cx="2902441" cy="2461867"/>
          </a:xfrm>
          <a:prstGeom prst="rect">
            <a:avLst/>
          </a:prstGeom>
          <a:ln>
            <a:solidFill>
              <a:schemeClr val="tx1"/>
            </a:solidFill>
          </a:ln>
          <a:effectLst>
            <a:outerShdw blurRad="190500" algn="tl" rotWithShape="0">
              <a:srgbClr val="000000">
                <a:alpha val="70000"/>
              </a:srgbClr>
            </a:outerShdw>
          </a:effectLst>
        </p:spPr>
      </p:pic>
      <p:pic>
        <p:nvPicPr>
          <p:cNvPr id="22" name="Picture Placeholder 12">
            <a:extLst>
              <a:ext uri="{FF2B5EF4-FFF2-40B4-BE49-F238E27FC236}">
                <a16:creationId xmlns:a16="http://schemas.microsoft.com/office/drawing/2014/main" id="{F7941FAA-DD9B-BBDF-8A3A-F444F6A6FA6A}"/>
              </a:ext>
            </a:extLst>
          </p:cNvPr>
          <p:cNvPicPr>
            <a:picLocks noChangeAspect="1"/>
          </p:cNvPicPr>
          <p:nvPr/>
        </p:nvPicPr>
        <p:blipFill>
          <a:blip r:embed="rId7">
            <a:extLst>
              <a:ext uri="{28A0092B-C50C-407E-A947-70E740481C1C}">
                <a14:useLocalDpi xmlns:a14="http://schemas.microsoft.com/office/drawing/2010/main" val="0"/>
              </a:ext>
            </a:extLst>
          </a:blip>
          <a:srcRect t="5999" b="5999"/>
          <a:stretch/>
        </p:blipFill>
        <p:spPr>
          <a:xfrm>
            <a:off x="13984882" y="2485995"/>
            <a:ext cx="2902441" cy="2461867"/>
          </a:xfrm>
          <a:prstGeom prst="rect">
            <a:avLst/>
          </a:prstGeom>
          <a:ln>
            <a:solidFill>
              <a:schemeClr val="tx1"/>
            </a:solidFill>
          </a:ln>
          <a:effectLst>
            <a:outerShdw blurRad="190500" algn="tl" rotWithShape="0">
              <a:srgbClr val="000000">
                <a:alpha val="70000"/>
              </a:srgbClr>
            </a:outerShdw>
          </a:effectLst>
        </p:spPr>
      </p:pic>
      <p:sp>
        <p:nvSpPr>
          <p:cNvPr id="8" name="Title 5">
            <a:extLst>
              <a:ext uri="{FF2B5EF4-FFF2-40B4-BE49-F238E27FC236}">
                <a16:creationId xmlns:a16="http://schemas.microsoft.com/office/drawing/2014/main" id="{4BAD3ACE-A36C-702A-F3BD-49E4027AC252}"/>
              </a:ext>
            </a:extLst>
          </p:cNvPr>
          <p:cNvSpPr txBox="1">
            <a:spLocks/>
          </p:cNvSpPr>
          <p:nvPr/>
        </p:nvSpPr>
        <p:spPr>
          <a:xfrm>
            <a:off x="9868036" y="3951432"/>
            <a:ext cx="4876800" cy="662813"/>
          </a:xfrm>
          <a:prstGeom prst="rect">
            <a:avLst/>
          </a:prstGeom>
        </p:spPr>
        <p:txBody>
          <a:bodyPr vert="horz" lIns="91440" tIns="45720" rIns="91440" bIns="45720" rtlCol="0" anchor="b">
            <a:normAutofit/>
          </a:bodyPr>
          <a:lstStyle>
            <a:lvl1pPr algn="l" defTabSz="1371600" rtl="0" eaLnBrk="1" latinLnBrk="0" hangingPunct="1">
              <a:spcBef>
                <a:spcPct val="0"/>
              </a:spcBef>
              <a:buNone/>
              <a:defRPr sz="3000" b="1" kern="1200">
                <a:solidFill>
                  <a:schemeClr val="tx1"/>
                </a:solidFill>
                <a:latin typeface="Adobe Devanagari" pitchFamily="18" charset="0"/>
                <a:ea typeface="+mj-ea"/>
                <a:cs typeface="Adobe Devanagari" pitchFamily="18" charset="0"/>
              </a:defRPr>
            </a:lvl1pPr>
          </a:lstStyle>
          <a:p>
            <a:endParaRPr lang="en-US"/>
          </a:p>
        </p:txBody>
      </p:sp>
      <p:sp>
        <p:nvSpPr>
          <p:cNvPr id="10" name="TextBox 9">
            <a:extLst>
              <a:ext uri="{FF2B5EF4-FFF2-40B4-BE49-F238E27FC236}">
                <a16:creationId xmlns:a16="http://schemas.microsoft.com/office/drawing/2014/main" id="{9F456682-8A80-289B-8F14-BF70B71B3F1A}"/>
              </a:ext>
            </a:extLst>
          </p:cNvPr>
          <p:cNvSpPr txBox="1"/>
          <p:nvPr/>
        </p:nvSpPr>
        <p:spPr>
          <a:xfrm>
            <a:off x="-3110313" y="5293695"/>
            <a:ext cx="10380688" cy="1694463"/>
          </a:xfrm>
          <a:prstGeom prst="rect">
            <a:avLst/>
          </a:prstGeom>
          <a:noFill/>
        </p:spPr>
        <p:txBody>
          <a:bodyPr wrap="square">
            <a:spAutoFit/>
          </a:bodyPr>
          <a:lstStyle/>
          <a:p>
            <a:pPr algn="ctr"/>
            <a:r>
              <a:rPr lang="en-US" sz="2700" b="1">
                <a:solidFill>
                  <a:schemeClr val="bg1"/>
                </a:solidFill>
              </a:rPr>
              <a:t>Group Leader </a:t>
            </a:r>
            <a:br>
              <a:rPr lang="en-US">
                <a:solidFill>
                  <a:schemeClr val="bg1"/>
                </a:solidFill>
              </a:rPr>
            </a:br>
            <a:r>
              <a:rPr lang="en-US" sz="2900" b="0" i="0" u="none" strike="noStrike" cap="none">
                <a:solidFill>
                  <a:schemeClr val="bg1"/>
                </a:solidFill>
                <a:latin typeface="Cambria"/>
                <a:ea typeface="Cambria"/>
                <a:cs typeface="Cambria"/>
                <a:sym typeface="Cambria"/>
              </a:rPr>
              <a:t>Meddaduwage P.M</a:t>
            </a:r>
          </a:p>
          <a:p>
            <a:endParaRPr lang="en-US" sz="2900"/>
          </a:p>
        </p:txBody>
      </p:sp>
      <p:sp>
        <p:nvSpPr>
          <p:cNvPr id="11" name="TextBox 10">
            <a:extLst>
              <a:ext uri="{FF2B5EF4-FFF2-40B4-BE49-F238E27FC236}">
                <a16:creationId xmlns:a16="http://schemas.microsoft.com/office/drawing/2014/main" id="{D39C65CE-EA73-9C5E-EA6F-07FF608CFB8F}"/>
              </a:ext>
            </a:extLst>
          </p:cNvPr>
          <p:cNvSpPr txBox="1"/>
          <p:nvPr/>
        </p:nvSpPr>
        <p:spPr>
          <a:xfrm>
            <a:off x="1488657" y="5293695"/>
            <a:ext cx="10380688" cy="1694463"/>
          </a:xfrm>
          <a:prstGeom prst="rect">
            <a:avLst/>
          </a:prstGeom>
          <a:noFill/>
        </p:spPr>
        <p:txBody>
          <a:bodyPr wrap="square">
            <a:spAutoFit/>
          </a:bodyPr>
          <a:lstStyle/>
          <a:p>
            <a:pPr algn="ctr"/>
            <a:r>
              <a:rPr lang="en-US" sz="2700" b="1">
                <a:solidFill>
                  <a:schemeClr val="bg1"/>
                </a:solidFill>
              </a:rPr>
              <a:t>Member 02 </a:t>
            </a:r>
            <a:br>
              <a:rPr lang="en-US">
                <a:solidFill>
                  <a:schemeClr val="bg1"/>
                </a:solidFill>
              </a:rPr>
            </a:br>
            <a:r>
              <a:rPr lang="en-US" sz="2900">
                <a:solidFill>
                  <a:schemeClr val="bg1"/>
                </a:solidFill>
                <a:latin typeface="Cambria"/>
                <a:ea typeface="Cambria"/>
                <a:sym typeface="Cambria"/>
              </a:rPr>
              <a:t>Sandeepa U.H.A.N</a:t>
            </a:r>
            <a:endParaRPr lang="en-US" sz="2900" b="0" i="0" u="none" strike="noStrike" cap="none">
              <a:solidFill>
                <a:schemeClr val="bg1"/>
              </a:solidFill>
              <a:latin typeface="Cambria"/>
              <a:ea typeface="Cambria"/>
              <a:cs typeface="Cambria"/>
              <a:sym typeface="Cambria"/>
            </a:endParaRPr>
          </a:p>
          <a:p>
            <a:endParaRPr lang="en-US" sz="2900"/>
          </a:p>
        </p:txBody>
      </p:sp>
      <p:pic>
        <p:nvPicPr>
          <p:cNvPr id="12" name="Picture 3">
            <a:extLst>
              <a:ext uri="{FF2B5EF4-FFF2-40B4-BE49-F238E27FC236}">
                <a16:creationId xmlns:a16="http://schemas.microsoft.com/office/drawing/2014/main" id="{1AFDF07C-6165-4824-EE7B-3DF801D4B16E}"/>
              </a:ext>
            </a:extLst>
          </p:cNvPr>
          <p:cNvPicPr>
            <a:picLocks noChangeAspect="1"/>
          </p:cNvPicPr>
          <p:nvPr/>
        </p:nvPicPr>
        <p:blipFill>
          <a:blip r:embed="rId8">
            <a:extLst>
              <a:ext uri="{28A0092B-C50C-407E-A947-70E740481C1C}">
                <a14:useLocalDpi xmlns:a14="http://schemas.microsoft.com/office/drawing/2010/main" val="0"/>
              </a:ext>
            </a:extLst>
          </a:blip>
          <a:srcRect l="189" r="189"/>
          <a:stretch/>
        </p:blipFill>
        <p:spPr>
          <a:xfrm>
            <a:off x="9507071" y="2484569"/>
            <a:ext cx="2955790" cy="2468884"/>
          </a:xfrm>
          <a:prstGeom prst="rect">
            <a:avLst/>
          </a:prstGeom>
        </p:spPr>
      </p:pic>
      <p:sp>
        <p:nvSpPr>
          <p:cNvPr id="14" name="TextBox 13">
            <a:extLst>
              <a:ext uri="{FF2B5EF4-FFF2-40B4-BE49-F238E27FC236}">
                <a16:creationId xmlns:a16="http://schemas.microsoft.com/office/drawing/2014/main" id="{6C538159-0E22-FD26-AAAB-D6773987D1CD}"/>
              </a:ext>
            </a:extLst>
          </p:cNvPr>
          <p:cNvSpPr txBox="1"/>
          <p:nvPr/>
        </p:nvSpPr>
        <p:spPr>
          <a:xfrm>
            <a:off x="9019009" y="5239906"/>
            <a:ext cx="3939547" cy="1400383"/>
          </a:xfrm>
          <a:prstGeom prst="rect">
            <a:avLst/>
          </a:prstGeom>
          <a:noFill/>
        </p:spPr>
        <p:txBody>
          <a:bodyPr wrap="square" lIns="91440" tIns="45720" rIns="91440" bIns="45720" anchor="t">
            <a:spAutoFit/>
          </a:bodyPr>
          <a:lstStyle/>
          <a:p>
            <a:pPr algn="ctr"/>
            <a:r>
              <a:rPr lang="en-US" sz="2700" b="1">
                <a:solidFill>
                  <a:schemeClr val="bg1"/>
                </a:solidFill>
              </a:rPr>
              <a:t>Member 03 </a:t>
            </a:r>
            <a:br>
              <a:rPr lang="en-US"/>
            </a:br>
            <a:r>
              <a:rPr lang="en-US" sz="2900">
                <a:solidFill>
                  <a:schemeClr val="bg1"/>
                </a:solidFill>
                <a:latin typeface="Cambria"/>
                <a:ea typeface="Cambria"/>
                <a:sym typeface="Cambria"/>
              </a:rPr>
              <a:t>Liyanage L.T.N</a:t>
            </a:r>
            <a:endParaRPr lang="en-US" sz="2900" b="0" i="0" u="none" strike="noStrike" cap="none">
              <a:solidFill>
                <a:schemeClr val="bg1"/>
              </a:solidFill>
              <a:latin typeface="Cambria"/>
              <a:ea typeface="Cambria"/>
              <a:cs typeface="Cambria"/>
              <a:sym typeface="Cambria"/>
            </a:endParaRPr>
          </a:p>
          <a:p>
            <a:endParaRPr lang="en-US" sz="2900"/>
          </a:p>
        </p:txBody>
      </p:sp>
      <p:sp>
        <p:nvSpPr>
          <p:cNvPr id="16" name="TextBox 15">
            <a:extLst>
              <a:ext uri="{FF2B5EF4-FFF2-40B4-BE49-F238E27FC236}">
                <a16:creationId xmlns:a16="http://schemas.microsoft.com/office/drawing/2014/main" id="{2A5CD00C-8C95-B4E2-0989-CFE9F77F725B}"/>
              </a:ext>
            </a:extLst>
          </p:cNvPr>
          <p:cNvSpPr txBox="1"/>
          <p:nvPr/>
        </p:nvSpPr>
        <p:spPr>
          <a:xfrm>
            <a:off x="13466328" y="5201410"/>
            <a:ext cx="3939547" cy="1400383"/>
          </a:xfrm>
          <a:prstGeom prst="rect">
            <a:avLst/>
          </a:prstGeom>
          <a:noFill/>
        </p:spPr>
        <p:txBody>
          <a:bodyPr wrap="square" lIns="91440" tIns="45720" rIns="91440" bIns="45720" anchor="t">
            <a:spAutoFit/>
          </a:bodyPr>
          <a:lstStyle/>
          <a:p>
            <a:pPr algn="ctr"/>
            <a:r>
              <a:rPr lang="en-US" sz="2700" b="1">
                <a:solidFill>
                  <a:schemeClr val="bg1"/>
                </a:solidFill>
              </a:rPr>
              <a:t>Member 04 </a:t>
            </a:r>
            <a:br>
              <a:rPr lang="en-US"/>
            </a:br>
            <a:r>
              <a:rPr lang="en-US" sz="2900">
                <a:solidFill>
                  <a:schemeClr val="bg1"/>
                </a:solidFill>
                <a:latin typeface="Cambria"/>
                <a:ea typeface="Cambria"/>
                <a:sym typeface="Cambria"/>
              </a:rPr>
              <a:t>E.N.D.S. </a:t>
            </a:r>
            <a:r>
              <a:rPr lang="en-US" sz="2900" err="1">
                <a:solidFill>
                  <a:schemeClr val="bg1"/>
                </a:solidFill>
                <a:latin typeface="Cambria"/>
                <a:ea typeface="Cambria"/>
                <a:sym typeface="Cambria"/>
              </a:rPr>
              <a:t>Elamaldeniya</a:t>
            </a:r>
            <a:r>
              <a:rPr lang="en-US" sz="2900">
                <a:solidFill>
                  <a:schemeClr val="bg1"/>
                </a:solidFill>
                <a:latin typeface="Cambria"/>
                <a:ea typeface="Cambria"/>
                <a:sym typeface="Cambria"/>
              </a:rPr>
              <a:t> </a:t>
            </a:r>
            <a:endParaRPr lang="en-US" sz="2900" b="0" i="0" u="none" strike="noStrike" cap="none">
              <a:solidFill>
                <a:schemeClr val="bg1"/>
              </a:solidFill>
              <a:latin typeface="Cambria"/>
              <a:ea typeface="Cambria"/>
              <a:cs typeface="Cambria"/>
              <a:sym typeface="Cambria"/>
            </a:endParaRPr>
          </a:p>
          <a:p>
            <a:endParaRPr lang="en-US" sz="29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E4696-8F2C-FAF6-AD3A-02ACF66B16AD}"/>
              </a:ext>
            </a:extLst>
          </p:cNvPr>
          <p:cNvSpPr/>
          <p:nvPr/>
        </p:nvSpPr>
        <p:spPr>
          <a:xfrm>
            <a:off x="6172200" y="98654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2" name="TextBox 1">
            <a:extLst>
              <a:ext uri="{FF2B5EF4-FFF2-40B4-BE49-F238E27FC236}">
                <a16:creationId xmlns:a16="http://schemas.microsoft.com/office/drawing/2014/main" id="{DA77BA9C-03E8-1959-E5A5-D74788BE8BE1}"/>
              </a:ext>
            </a:extLst>
          </p:cNvPr>
          <p:cNvSpPr txBox="1"/>
          <p:nvPr/>
        </p:nvSpPr>
        <p:spPr>
          <a:xfrm>
            <a:off x="2952750" y="197744"/>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Technologies </a:t>
            </a:r>
            <a:r>
              <a:rPr lang="en-US" sz="7200">
                <a:solidFill>
                  <a:srgbClr val="FFC000"/>
                </a:solidFill>
                <a:latin typeface="Bebas Neue Bold" panose="020B0604020202020204" charset="0"/>
              </a:rPr>
              <a:t>used</a:t>
            </a:r>
          </a:p>
        </p:txBody>
      </p:sp>
      <p:sp>
        <p:nvSpPr>
          <p:cNvPr id="5" name="TextBox 5">
            <a:extLst>
              <a:ext uri="{FF2B5EF4-FFF2-40B4-BE49-F238E27FC236}">
                <a16:creationId xmlns:a16="http://schemas.microsoft.com/office/drawing/2014/main" id="{2CCA9E73-9535-8ADA-3BBF-34BCC9FC6856}"/>
              </a:ext>
            </a:extLst>
          </p:cNvPr>
          <p:cNvSpPr txBox="1"/>
          <p:nvPr/>
        </p:nvSpPr>
        <p:spPr>
          <a:xfrm>
            <a:off x="7362092" y="1894293"/>
            <a:ext cx="10544908" cy="8900257"/>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Multimedia technologies: HTML5, CSS, and JavaScript .</a:t>
            </a:r>
          </a:p>
          <a:p>
            <a:pPr marL="343282" lvl="1">
              <a:lnSpc>
                <a:spcPts val="4102"/>
              </a:lnSpc>
            </a:pPr>
            <a:r>
              <a:rPr lang="en-US" sz="3200">
                <a:solidFill>
                  <a:schemeClr val="bg1"/>
                </a:solidFill>
              </a:rPr>
              <a:t> </a:t>
            </a:r>
          </a:p>
          <a:p>
            <a:pPr marL="914782" lvl="1" indent="-571500">
              <a:lnSpc>
                <a:spcPts val="4102"/>
              </a:lnSpc>
              <a:buFont typeface="Arial" panose="020B0604020202020204" pitchFamily="34" charset="0"/>
              <a:buChar char="•"/>
            </a:pPr>
            <a:r>
              <a:rPr lang="en-US" sz="3200">
                <a:solidFill>
                  <a:schemeClr val="bg1"/>
                </a:solidFill>
              </a:rPr>
              <a:t>Speech recognition APIs: Google Cloud Speech-to-Text, Amazon Transcribe.</a:t>
            </a: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Text editors and algorithms: </a:t>
            </a:r>
            <a:r>
              <a:rPr lang="en-US" sz="3200" err="1">
                <a:solidFill>
                  <a:schemeClr val="bg1"/>
                </a:solidFill>
              </a:rPr>
              <a:t>TinyMCE</a:t>
            </a:r>
            <a:r>
              <a:rPr lang="en-US" sz="3200">
                <a:solidFill>
                  <a:schemeClr val="bg1"/>
                </a:solidFill>
              </a:rPr>
              <a:t>, </a:t>
            </a:r>
            <a:r>
              <a:rPr lang="en-US" sz="3200" err="1">
                <a:solidFill>
                  <a:schemeClr val="bg1"/>
                </a:solidFill>
              </a:rPr>
              <a:t>CKEditor</a:t>
            </a:r>
            <a:r>
              <a:rPr lang="en-US" sz="3200">
                <a:solidFill>
                  <a:schemeClr val="bg1"/>
                </a:solidFill>
              </a:rPr>
              <a:t>. </a:t>
            </a:r>
          </a:p>
          <a:p>
            <a:pPr marL="343282" lvl="1">
              <a:lnSpc>
                <a:spcPts val="4102"/>
              </a:lnSpc>
            </a:pPr>
            <a:r>
              <a:rPr lang="en-US" sz="3200">
                <a:solidFill>
                  <a:schemeClr val="bg1"/>
                </a:solidFill>
              </a:rPr>
              <a:t>      (Norvig’s correction algorithm)</a:t>
            </a: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Machine learning frameworks: TensorFlow .</a:t>
            </a:r>
          </a:p>
          <a:p>
            <a:pPr marL="343282" lvl="1">
              <a:lnSpc>
                <a:spcPts val="4102"/>
              </a:lnSpc>
            </a:pPr>
            <a:r>
              <a:rPr lang="en-US" sz="3200">
                <a:solidFill>
                  <a:schemeClr val="bg1"/>
                </a:solidFill>
              </a:rPr>
              <a:t> </a:t>
            </a:r>
          </a:p>
          <a:p>
            <a:pPr marL="914782" lvl="1" indent="-571500">
              <a:lnSpc>
                <a:spcPts val="4102"/>
              </a:lnSpc>
              <a:buFont typeface="Arial" panose="020B0604020202020204" pitchFamily="34" charset="0"/>
              <a:buChar char="•"/>
            </a:pPr>
            <a:r>
              <a:rPr lang="en-US" sz="3200">
                <a:solidFill>
                  <a:schemeClr val="bg1"/>
                </a:solidFill>
              </a:rPr>
              <a:t>Mobile development platforms and programming languages:  Android Studio,  React Native (JavaScript) ,Python.</a:t>
            </a:r>
            <a:endParaRPr lang="en-US" sz="3200" b="0" i="0">
              <a:solidFill>
                <a:schemeClr val="bg1"/>
              </a:solidFill>
              <a:effectLst/>
            </a:endParaRP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pic>
        <p:nvPicPr>
          <p:cNvPr id="12" name="Picture 11" descr="Logo&#10;&#10;Description automatically generated">
            <a:extLst>
              <a:ext uri="{FF2B5EF4-FFF2-40B4-BE49-F238E27FC236}">
                <a16:creationId xmlns:a16="http://schemas.microsoft.com/office/drawing/2014/main" id="{9049C342-C083-478F-32F1-B79D3587BD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48" y="3816545"/>
            <a:ext cx="3235906" cy="2070980"/>
          </a:xfrm>
          <a:prstGeom prst="rect">
            <a:avLst/>
          </a:prstGeom>
        </p:spPr>
      </p:pic>
      <p:pic>
        <p:nvPicPr>
          <p:cNvPr id="14" name="Picture 13" descr="Icon&#10;&#10;Description automatically generated">
            <a:extLst>
              <a:ext uri="{FF2B5EF4-FFF2-40B4-BE49-F238E27FC236}">
                <a16:creationId xmlns:a16="http://schemas.microsoft.com/office/drawing/2014/main" id="{F40F817F-017A-EC61-8E4B-9B450ED535D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78" t="13202" r="14839" b="11677"/>
          <a:stretch/>
        </p:blipFill>
        <p:spPr>
          <a:xfrm>
            <a:off x="558194" y="6499333"/>
            <a:ext cx="1648656" cy="168998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descr="Icon&#10;&#10;Description automatically generated">
            <a:extLst>
              <a:ext uri="{FF2B5EF4-FFF2-40B4-BE49-F238E27FC236}">
                <a16:creationId xmlns:a16="http://schemas.microsoft.com/office/drawing/2014/main" id="{140B07C2-E983-81E2-4D53-6F87BC53CE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2654" y="7542506"/>
            <a:ext cx="1663848" cy="1446824"/>
          </a:xfrm>
          <a:prstGeom prst="rect">
            <a:avLst/>
          </a:prstGeom>
        </p:spPr>
      </p:pic>
      <p:pic>
        <p:nvPicPr>
          <p:cNvPr id="18" name="Picture 17" descr="Icon&#10;&#10;Description automatically generated">
            <a:extLst>
              <a:ext uri="{FF2B5EF4-FFF2-40B4-BE49-F238E27FC236}">
                <a16:creationId xmlns:a16="http://schemas.microsoft.com/office/drawing/2014/main" id="{F8CF52A5-3498-538E-2A99-ACD173A70518}"/>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Lst>
          </a:blip>
          <a:stretch>
            <a:fillRect/>
          </a:stretch>
        </p:blipFill>
        <p:spPr>
          <a:xfrm>
            <a:off x="4145535" y="4690372"/>
            <a:ext cx="1697060" cy="1859695"/>
          </a:xfrm>
          <a:prstGeom prst="rect">
            <a:avLst/>
          </a:prstGeom>
        </p:spPr>
      </p:pic>
      <p:pic>
        <p:nvPicPr>
          <p:cNvPr id="20" name="Picture 19" descr="Logo, icon&#10;&#10;Description automatically generated">
            <a:extLst>
              <a:ext uri="{FF2B5EF4-FFF2-40B4-BE49-F238E27FC236}">
                <a16:creationId xmlns:a16="http://schemas.microsoft.com/office/drawing/2014/main" id="{DFAC7D70-3B94-14CB-B04D-24EC4DBC04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2742" y="1742477"/>
            <a:ext cx="1495836" cy="1495836"/>
          </a:xfrm>
          <a:prstGeom prst="rect">
            <a:avLst/>
          </a:prstGeom>
        </p:spPr>
      </p:pic>
      <p:pic>
        <p:nvPicPr>
          <p:cNvPr id="22" name="Picture 21" descr="Graphical user interface, application&#10;&#10;Description automatically generated with medium confidence">
            <a:extLst>
              <a:ext uri="{FF2B5EF4-FFF2-40B4-BE49-F238E27FC236}">
                <a16:creationId xmlns:a16="http://schemas.microsoft.com/office/drawing/2014/main" id="{AED90A27-BA95-E203-1D9C-97A87AE1E86A}"/>
              </a:ext>
            </a:extLst>
          </p:cNvPr>
          <p:cNvPicPr>
            <a:picLocks noChangeAspect="1"/>
          </p:cNvPicPr>
          <p:nvPr/>
        </p:nvPicPr>
        <p:blipFill>
          <a:blip r:embed="rId8">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tretch>
            <a:fillRect/>
          </a:stretch>
        </p:blipFill>
        <p:spPr>
          <a:xfrm>
            <a:off x="3295348" y="2109145"/>
            <a:ext cx="3635013" cy="1897802"/>
          </a:xfrm>
          <a:prstGeom prst="rect">
            <a:avLst/>
          </a:prstGeom>
        </p:spPr>
      </p:pic>
    </p:spTree>
    <p:extLst>
      <p:ext uri="{BB962C8B-B14F-4D97-AF65-F5344CB8AC3E}">
        <p14:creationId xmlns:p14="http://schemas.microsoft.com/office/powerpoint/2010/main" val="411467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E4696-8F2C-FAF6-AD3A-02ACF66B16AD}"/>
              </a:ext>
            </a:extLst>
          </p:cNvPr>
          <p:cNvSpPr/>
          <p:nvPr/>
        </p:nvSpPr>
        <p:spPr>
          <a:xfrm>
            <a:off x="6172200" y="98654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2" name="TextBox 1">
            <a:extLst>
              <a:ext uri="{FF2B5EF4-FFF2-40B4-BE49-F238E27FC236}">
                <a16:creationId xmlns:a16="http://schemas.microsoft.com/office/drawing/2014/main" id="{DA77BA9C-03E8-1959-E5A5-D74788BE8BE1}"/>
              </a:ext>
            </a:extLst>
          </p:cNvPr>
          <p:cNvSpPr txBox="1"/>
          <p:nvPr/>
        </p:nvSpPr>
        <p:spPr>
          <a:xfrm>
            <a:off x="2952750" y="3620331"/>
            <a:ext cx="12382500" cy="2400657"/>
          </a:xfrm>
          <a:prstGeom prst="rect">
            <a:avLst/>
          </a:prstGeom>
          <a:noFill/>
        </p:spPr>
        <p:txBody>
          <a:bodyPr wrap="square">
            <a:spAutoFit/>
          </a:bodyPr>
          <a:lstStyle/>
          <a:p>
            <a:pPr algn="ctr"/>
            <a:r>
              <a:rPr lang="en-US" sz="5400">
                <a:solidFill>
                  <a:schemeClr val="bg1"/>
                </a:solidFill>
                <a:latin typeface="Bebas Neue Bold" panose="020B0604020202020204" charset="0"/>
              </a:rPr>
              <a:t> </a:t>
            </a:r>
            <a:r>
              <a:rPr lang="en-US" sz="9600" b="0" i="0">
                <a:solidFill>
                  <a:schemeClr val="bg1"/>
                </a:solidFill>
                <a:effectLst/>
                <a:latin typeface="Bebas Neue Bold" panose="020B0604020202020204" charset="0"/>
              </a:rPr>
              <a:t>REQUIREMENTS</a:t>
            </a:r>
            <a:r>
              <a:rPr lang="en-US" sz="5400" b="0" i="0">
                <a:solidFill>
                  <a:schemeClr val="bg1"/>
                </a:solidFill>
                <a:effectLst/>
                <a:latin typeface="Bebas Neue Bold" panose="020B0604020202020204" charset="0"/>
              </a:rPr>
              <a:t>​</a:t>
            </a:r>
          </a:p>
          <a:p>
            <a:pPr algn="ctr"/>
            <a:endParaRPr lang="en-US" sz="5400">
              <a:solidFill>
                <a:srgbClr val="FFC000"/>
              </a:solidFill>
              <a:latin typeface="Bebas Neue Bold" panose="020B0604020202020204" charset="0"/>
            </a:endParaRPr>
          </a:p>
        </p:txBody>
      </p:sp>
      <p:pic>
        <p:nvPicPr>
          <p:cNvPr id="5" name="Picture 8">
            <a:extLst>
              <a:ext uri="{FF2B5EF4-FFF2-40B4-BE49-F238E27FC236}">
                <a16:creationId xmlns:a16="http://schemas.microsoft.com/office/drawing/2014/main" id="{E03E8962-4F1E-243A-3F8A-4D1230D23E5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83321" y="130175"/>
            <a:ext cx="4649602" cy="9472873"/>
          </a:xfrm>
          <a:prstGeom prst="rect">
            <a:avLst/>
          </a:prstGeom>
        </p:spPr>
      </p:pic>
    </p:spTree>
    <p:extLst>
      <p:ext uri="{BB962C8B-B14F-4D97-AF65-F5344CB8AC3E}">
        <p14:creationId xmlns:p14="http://schemas.microsoft.com/office/powerpoint/2010/main" val="1443583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E4696-8F2C-FAF6-AD3A-02ACF66B16AD}"/>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3" name="TextBox 5">
            <a:extLst>
              <a:ext uri="{FF2B5EF4-FFF2-40B4-BE49-F238E27FC236}">
                <a16:creationId xmlns:a16="http://schemas.microsoft.com/office/drawing/2014/main" id="{00A669D8-7BC9-0273-179E-CF3CFCD98925}"/>
              </a:ext>
            </a:extLst>
          </p:cNvPr>
          <p:cNvSpPr txBox="1"/>
          <p:nvPr/>
        </p:nvSpPr>
        <p:spPr>
          <a:xfrm>
            <a:off x="515815" y="536895"/>
            <a:ext cx="17256369" cy="9585060"/>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343282" lvl="1">
              <a:lnSpc>
                <a:spcPts val="4102"/>
              </a:lnSpc>
            </a:pPr>
            <a:endParaRPr lang="en-US" sz="3200">
              <a:solidFill>
                <a:schemeClr val="bg1"/>
              </a:solidFill>
            </a:endParaRPr>
          </a:p>
          <a:p>
            <a:pPr marL="343282" lvl="1">
              <a:lnSpc>
                <a:spcPts val="4102"/>
              </a:lnSpc>
            </a:pPr>
            <a:endParaRPr lang="en-US" sz="3200">
              <a:solidFill>
                <a:schemeClr val="bg1"/>
              </a:solidFill>
            </a:endParaRPr>
          </a:p>
          <a:p>
            <a:pPr marL="571500" indent="-571500">
              <a:buFont typeface="Arial" panose="020B0604020202020204" pitchFamily="34" charset="0"/>
              <a:buChar char="•"/>
            </a:pPr>
            <a:r>
              <a:rPr lang="en-US" sz="3200">
                <a:solidFill>
                  <a:schemeClr val="bg1"/>
                </a:solidFill>
              </a:rPr>
              <a:t>H</a:t>
            </a:r>
            <a:r>
              <a:rPr lang="en-US" sz="3200" b="0" i="0">
                <a:solidFill>
                  <a:schemeClr val="bg1"/>
                </a:solidFill>
                <a:effectLst/>
              </a:rPr>
              <a:t>ave a user-friendly interface for children aged 6-8.</a:t>
            </a:r>
          </a:p>
          <a:p>
            <a:endParaRPr lang="en-US" sz="3200" b="0" i="0">
              <a:solidFill>
                <a:schemeClr val="bg1"/>
              </a:solidFill>
              <a:effectLst/>
            </a:endParaRPr>
          </a:p>
          <a:p>
            <a:pPr marL="571500" indent="-571500">
              <a:buFont typeface="Arial" panose="020B0604020202020204" pitchFamily="34" charset="0"/>
              <a:buChar char="•"/>
            </a:pPr>
            <a:r>
              <a:rPr lang="en-US" sz="3200">
                <a:solidFill>
                  <a:schemeClr val="bg1"/>
                </a:solidFill>
              </a:rPr>
              <a:t>A</a:t>
            </a:r>
            <a:r>
              <a:rPr lang="en-US" sz="3200" b="0" i="0">
                <a:solidFill>
                  <a:schemeClr val="bg1"/>
                </a:solidFill>
                <a:effectLst/>
              </a:rPr>
              <a:t>ssess and identify the specific sequential difficulties faced by children with visual dyslexia.</a:t>
            </a:r>
          </a:p>
          <a:p>
            <a:endParaRPr lang="en-US" sz="3200" b="0" i="0">
              <a:solidFill>
                <a:schemeClr val="bg1"/>
              </a:solidFill>
              <a:effectLst/>
            </a:endParaRPr>
          </a:p>
          <a:p>
            <a:pPr marL="571500" indent="-571500">
              <a:buFont typeface="Arial" panose="020B0604020202020204" pitchFamily="34" charset="0"/>
              <a:buChar char="•"/>
            </a:pPr>
            <a:r>
              <a:rPr lang="en-US" sz="3200">
                <a:solidFill>
                  <a:schemeClr val="bg1"/>
                </a:solidFill>
              </a:rPr>
              <a:t>P</a:t>
            </a:r>
            <a:r>
              <a:rPr lang="en-US" sz="3200" b="0" i="0">
                <a:solidFill>
                  <a:schemeClr val="bg1"/>
                </a:solidFill>
                <a:effectLst/>
              </a:rPr>
              <a:t>rovide targeted interventions and strategies for addressing the identified difficulties.</a:t>
            </a:r>
          </a:p>
          <a:p>
            <a:pPr marL="571500" indent="-571500">
              <a:buFont typeface="Arial" panose="020B0604020202020204" pitchFamily="34" charset="0"/>
              <a:buChar char="•"/>
            </a:pPr>
            <a:endParaRPr lang="en-US" sz="3200" b="0" i="0">
              <a:solidFill>
                <a:schemeClr val="bg1"/>
              </a:solidFill>
              <a:effectLst/>
            </a:endParaRPr>
          </a:p>
          <a:p>
            <a:pPr marL="571500" indent="-571500">
              <a:buFont typeface="Arial" panose="020B0604020202020204" pitchFamily="34" charset="0"/>
              <a:buChar char="•"/>
            </a:pPr>
            <a:r>
              <a:rPr lang="en-US" sz="3200">
                <a:solidFill>
                  <a:schemeClr val="bg1"/>
                </a:solidFill>
              </a:rPr>
              <a:t>I</a:t>
            </a:r>
            <a:r>
              <a:rPr lang="en-US" sz="3200" b="0" i="0">
                <a:solidFill>
                  <a:schemeClr val="bg1"/>
                </a:solidFill>
                <a:effectLst/>
              </a:rPr>
              <a:t>nclude phonics-based games and activities, such as word jumbling and puzzles.</a:t>
            </a:r>
          </a:p>
          <a:p>
            <a:pPr marL="571500" indent="-571500">
              <a:buFont typeface="Arial" panose="020B0604020202020204" pitchFamily="34" charset="0"/>
              <a:buChar char="•"/>
            </a:pPr>
            <a:endParaRPr lang="en-US" sz="3200" b="0" i="0">
              <a:solidFill>
                <a:schemeClr val="bg1"/>
              </a:solidFill>
              <a:effectLst/>
            </a:endParaRPr>
          </a:p>
          <a:p>
            <a:pPr marL="571500" indent="-571500">
              <a:buFont typeface="Arial" panose="020B0604020202020204" pitchFamily="34" charset="0"/>
              <a:buChar char="•"/>
            </a:pPr>
            <a:r>
              <a:rPr lang="en-US" sz="3200">
                <a:solidFill>
                  <a:schemeClr val="bg1"/>
                </a:solidFill>
              </a:rPr>
              <a:t>U</a:t>
            </a:r>
            <a:r>
              <a:rPr lang="en-US" sz="3200" b="0" i="0">
                <a:solidFill>
                  <a:schemeClr val="bg1"/>
                </a:solidFill>
                <a:effectLst/>
              </a:rPr>
              <a:t>se sound effects and visual feedback to help children understand sequencing.</a:t>
            </a:r>
          </a:p>
          <a:p>
            <a:pPr marL="571500" indent="-571500">
              <a:buFont typeface="Arial" panose="020B0604020202020204" pitchFamily="34" charset="0"/>
              <a:buChar char="•"/>
            </a:pPr>
            <a:endParaRPr lang="en-US" sz="3200" b="0" i="0">
              <a:solidFill>
                <a:schemeClr val="bg1"/>
              </a:solidFill>
              <a:effectLst/>
            </a:endParaRPr>
          </a:p>
          <a:p>
            <a:pPr marL="571500" indent="-571500">
              <a:buFont typeface="Arial" panose="020B0604020202020204" pitchFamily="34" charset="0"/>
              <a:buChar char="•"/>
            </a:pPr>
            <a:r>
              <a:rPr lang="en-US" sz="3200">
                <a:solidFill>
                  <a:schemeClr val="bg1"/>
                </a:solidFill>
              </a:rPr>
              <a:t>I</a:t>
            </a:r>
            <a:r>
              <a:rPr lang="en-US" sz="3200" b="0" i="0">
                <a:solidFill>
                  <a:schemeClr val="bg1"/>
                </a:solidFill>
                <a:effectLst/>
              </a:rPr>
              <a:t>nclude voice recognition methods to track correct and incorrect responses.</a:t>
            </a:r>
          </a:p>
          <a:p>
            <a:pPr marL="343282" lvl="1" algn="ctr">
              <a:lnSpc>
                <a:spcPts val="4102"/>
              </a:lnSpc>
            </a:pPr>
            <a:endParaRPr lang="en-US" sz="3200">
              <a:solidFill>
                <a:srgbClr val="FFC000"/>
              </a:solidFill>
            </a:endParaRPr>
          </a:p>
          <a:p>
            <a:pPr marL="343282" lvl="1">
              <a:lnSpc>
                <a:spcPts val="4102"/>
              </a:lnSpc>
            </a:pPr>
            <a:endParaRPr lang="en-US" sz="3200" b="0" i="0">
              <a:solidFill>
                <a:schemeClr val="bg1"/>
              </a:solidFill>
              <a:effectLst/>
            </a:endParaRP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sp>
        <p:nvSpPr>
          <p:cNvPr id="4" name="TextBox 3">
            <a:extLst>
              <a:ext uri="{FF2B5EF4-FFF2-40B4-BE49-F238E27FC236}">
                <a16:creationId xmlns:a16="http://schemas.microsoft.com/office/drawing/2014/main" id="{2B8AE110-8B30-9F43-1058-37D592722E33}"/>
              </a:ext>
            </a:extLst>
          </p:cNvPr>
          <p:cNvSpPr txBox="1"/>
          <p:nvPr/>
        </p:nvSpPr>
        <p:spPr>
          <a:xfrm>
            <a:off x="2952749" y="153670"/>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Functional </a:t>
            </a:r>
            <a:r>
              <a:rPr lang="en-US" sz="7200" b="0" i="0">
                <a:solidFill>
                  <a:srgbClr val="FFC000"/>
                </a:solidFill>
                <a:effectLst/>
                <a:latin typeface="Bebas Neue Bold" panose="020B0604020202020204" charset="0"/>
              </a:rPr>
              <a:t>REQUIREMENTS​</a:t>
            </a:r>
          </a:p>
          <a:p>
            <a:pPr algn="ctr"/>
            <a:endParaRPr lang="en-US" sz="7200">
              <a:solidFill>
                <a:srgbClr val="FFC000"/>
              </a:solidFill>
              <a:latin typeface="Bebas Neue Bold" panose="020B0604020202020204" charset="0"/>
            </a:endParaRPr>
          </a:p>
        </p:txBody>
      </p:sp>
    </p:spTree>
    <p:extLst>
      <p:ext uri="{BB962C8B-B14F-4D97-AF65-F5344CB8AC3E}">
        <p14:creationId xmlns:p14="http://schemas.microsoft.com/office/powerpoint/2010/main" val="4000977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E4696-8F2C-FAF6-AD3A-02ACF66B16AD}"/>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3" name="TextBox 5">
            <a:extLst>
              <a:ext uri="{FF2B5EF4-FFF2-40B4-BE49-F238E27FC236}">
                <a16:creationId xmlns:a16="http://schemas.microsoft.com/office/drawing/2014/main" id="{00A669D8-7BC9-0273-179E-CF3CFCD98925}"/>
              </a:ext>
            </a:extLst>
          </p:cNvPr>
          <p:cNvSpPr txBox="1"/>
          <p:nvPr/>
        </p:nvSpPr>
        <p:spPr>
          <a:xfrm>
            <a:off x="515815" y="536895"/>
            <a:ext cx="17256369" cy="10044160"/>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343282" lvl="1">
              <a:lnSpc>
                <a:spcPts val="4102"/>
              </a:lnSpc>
            </a:pPr>
            <a:endParaRPr lang="en-US" sz="3200">
              <a:solidFill>
                <a:schemeClr val="bg1"/>
              </a:solidFill>
            </a:endParaRPr>
          </a:p>
          <a:p>
            <a:pPr marL="343282" lvl="1">
              <a:lnSpc>
                <a:spcPts val="4102"/>
              </a:lnSpc>
            </a:pPr>
            <a:endParaRPr lang="en-US" sz="3200">
              <a:solidFill>
                <a:schemeClr val="bg1"/>
              </a:solidFill>
            </a:endParaRPr>
          </a:p>
          <a:p>
            <a:pPr marL="571500" indent="-571500" algn="l">
              <a:buFont typeface="Arial" panose="020B0604020202020204" pitchFamily="34" charset="0"/>
              <a:buChar char="•"/>
            </a:pPr>
            <a:r>
              <a:rPr lang="en-US" sz="3200">
                <a:solidFill>
                  <a:schemeClr val="bg1"/>
                </a:solidFill>
              </a:rPr>
              <a:t>Application should be responsive and fast.</a:t>
            </a:r>
          </a:p>
          <a:p>
            <a:pPr marL="571500" indent="-571500" algn="l">
              <a:buFont typeface="Arial" panose="020B0604020202020204" pitchFamily="34" charset="0"/>
              <a:buChar char="•"/>
            </a:pPr>
            <a:endParaRPr lang="en-US" sz="3200">
              <a:solidFill>
                <a:schemeClr val="bg1"/>
              </a:solidFill>
            </a:endParaRPr>
          </a:p>
          <a:p>
            <a:pPr marL="571500" indent="-571500" algn="l">
              <a:buFont typeface="Arial" panose="020B0604020202020204" pitchFamily="34" charset="0"/>
              <a:buChar char="•"/>
            </a:pPr>
            <a:r>
              <a:rPr lang="en-US" sz="3200">
                <a:solidFill>
                  <a:schemeClr val="bg1"/>
                </a:solidFill>
              </a:rPr>
              <a:t>Application should be compatible with multiple mobile platforms, including Android and iOS.</a:t>
            </a:r>
          </a:p>
          <a:p>
            <a:pPr marL="571500" indent="-571500" algn="l">
              <a:buFont typeface="Arial" panose="020B0604020202020204" pitchFamily="34" charset="0"/>
              <a:buChar char="•"/>
            </a:pPr>
            <a:endParaRPr lang="en-US" sz="3200">
              <a:solidFill>
                <a:schemeClr val="bg1"/>
              </a:solidFill>
            </a:endParaRPr>
          </a:p>
          <a:p>
            <a:pPr marL="571500" indent="-571500" algn="l">
              <a:buFont typeface="Arial" panose="020B0604020202020204" pitchFamily="34" charset="0"/>
              <a:buChar char="•"/>
            </a:pPr>
            <a:r>
              <a:rPr lang="en-US" sz="3200">
                <a:solidFill>
                  <a:schemeClr val="bg1"/>
                </a:solidFill>
              </a:rPr>
              <a:t>Should be secure, with appropriate measures to protect user data and privacy.</a:t>
            </a:r>
          </a:p>
          <a:p>
            <a:pPr marL="571500" indent="-571500" algn="l">
              <a:buFont typeface="Arial" panose="020B0604020202020204" pitchFamily="34" charset="0"/>
              <a:buChar char="•"/>
            </a:pPr>
            <a:endParaRPr lang="en-US" sz="3200">
              <a:solidFill>
                <a:schemeClr val="bg1"/>
              </a:solidFill>
            </a:endParaRPr>
          </a:p>
          <a:p>
            <a:pPr marL="571500" indent="-571500" algn="l">
              <a:buFont typeface="Arial" panose="020B0604020202020204" pitchFamily="34" charset="0"/>
              <a:buChar char="•"/>
            </a:pPr>
            <a:r>
              <a:rPr lang="en-US" sz="3200">
                <a:solidFill>
                  <a:schemeClr val="bg1"/>
                </a:solidFill>
              </a:rPr>
              <a:t>Should be easy to install and update, with clear instructions provided to users.</a:t>
            </a:r>
          </a:p>
          <a:p>
            <a:pPr marL="571500" indent="-571500" algn="l">
              <a:buFont typeface="Arial" panose="020B0604020202020204" pitchFamily="34" charset="0"/>
              <a:buChar char="•"/>
            </a:pPr>
            <a:endParaRPr lang="en-US" sz="3200">
              <a:solidFill>
                <a:schemeClr val="bg1"/>
              </a:solidFill>
            </a:endParaRPr>
          </a:p>
          <a:p>
            <a:pPr marL="571500" indent="-571500" algn="l">
              <a:buFont typeface="Arial" panose="020B0604020202020204" pitchFamily="34" charset="0"/>
              <a:buChar char="•"/>
            </a:pPr>
            <a:r>
              <a:rPr lang="en-US" sz="3200">
                <a:solidFill>
                  <a:schemeClr val="bg1"/>
                </a:solidFill>
              </a:rPr>
              <a:t>Should be accessible to users with disabilities, with appropriate accessibility features implemented.</a:t>
            </a:r>
          </a:p>
          <a:p>
            <a:pPr marL="571500" indent="-571500" algn="l">
              <a:buFont typeface="Arial" panose="020B0604020202020204" pitchFamily="34" charset="0"/>
              <a:buChar char="•"/>
            </a:pPr>
            <a:endParaRPr lang="en-US" sz="3200">
              <a:solidFill>
                <a:schemeClr val="bg1"/>
              </a:solidFill>
            </a:endParaRPr>
          </a:p>
          <a:p>
            <a:pPr marL="571500" indent="-571500" algn="l">
              <a:buFont typeface="Arial" panose="020B0604020202020204" pitchFamily="34" charset="0"/>
              <a:buChar char="•"/>
            </a:pPr>
            <a:r>
              <a:rPr lang="en-US" sz="3200">
                <a:solidFill>
                  <a:schemeClr val="bg1"/>
                </a:solidFill>
              </a:rPr>
              <a:t>Designed with high usability and user satisfaction in mind, with regular testing and feedback from users.</a:t>
            </a:r>
            <a:endParaRPr lang="en-US" sz="3200">
              <a:solidFill>
                <a:srgbClr val="FFC000"/>
              </a:solidFill>
            </a:endParaRPr>
          </a:p>
          <a:p>
            <a:pPr marL="343282" lvl="1">
              <a:lnSpc>
                <a:spcPts val="4102"/>
              </a:lnSpc>
            </a:pPr>
            <a:endParaRPr lang="en-US" sz="3200" b="0" i="0">
              <a:solidFill>
                <a:schemeClr val="bg1"/>
              </a:solidFill>
              <a:effectLst/>
            </a:endParaRP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sp>
        <p:nvSpPr>
          <p:cNvPr id="4" name="TextBox 3">
            <a:extLst>
              <a:ext uri="{FF2B5EF4-FFF2-40B4-BE49-F238E27FC236}">
                <a16:creationId xmlns:a16="http://schemas.microsoft.com/office/drawing/2014/main" id="{2B8AE110-8B30-9F43-1058-37D592722E33}"/>
              </a:ext>
            </a:extLst>
          </p:cNvPr>
          <p:cNvSpPr txBox="1"/>
          <p:nvPr/>
        </p:nvSpPr>
        <p:spPr>
          <a:xfrm>
            <a:off x="2952749" y="130175"/>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NON-Functional </a:t>
            </a:r>
            <a:r>
              <a:rPr lang="en-US" sz="7200" b="0" i="0">
                <a:solidFill>
                  <a:srgbClr val="FFC000"/>
                </a:solidFill>
                <a:effectLst/>
                <a:latin typeface="Bebas Neue Bold" panose="020B0604020202020204" charset="0"/>
              </a:rPr>
              <a:t>REQUIREMENTS​</a:t>
            </a:r>
          </a:p>
          <a:p>
            <a:pPr algn="ctr"/>
            <a:endParaRPr lang="en-US" sz="7200">
              <a:solidFill>
                <a:srgbClr val="FFC000"/>
              </a:solidFill>
              <a:latin typeface="Bebas Neue Bold" panose="020B0604020202020204" charset="0"/>
            </a:endParaRPr>
          </a:p>
        </p:txBody>
      </p:sp>
    </p:spTree>
    <p:extLst>
      <p:ext uri="{BB962C8B-B14F-4D97-AF65-F5344CB8AC3E}">
        <p14:creationId xmlns:p14="http://schemas.microsoft.com/office/powerpoint/2010/main" val="1295134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E4696-8F2C-FAF6-AD3A-02ACF66B16AD}"/>
              </a:ext>
            </a:extLst>
          </p:cNvPr>
          <p:cNvSpPr/>
          <p:nvPr/>
        </p:nvSpPr>
        <p:spPr>
          <a:xfrm>
            <a:off x="6172200" y="988018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2" name="TextBox 1">
            <a:extLst>
              <a:ext uri="{FF2B5EF4-FFF2-40B4-BE49-F238E27FC236}">
                <a16:creationId xmlns:a16="http://schemas.microsoft.com/office/drawing/2014/main" id="{DA77BA9C-03E8-1959-E5A5-D74788BE8BE1}"/>
              </a:ext>
            </a:extLst>
          </p:cNvPr>
          <p:cNvSpPr txBox="1"/>
          <p:nvPr/>
        </p:nvSpPr>
        <p:spPr>
          <a:xfrm>
            <a:off x="2952750" y="177263"/>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work </a:t>
            </a:r>
            <a:r>
              <a:rPr lang="en-US" sz="7200">
                <a:solidFill>
                  <a:srgbClr val="FFC000"/>
                </a:solidFill>
                <a:latin typeface="Bebas Neue Bold" panose="020B0604020202020204" charset="0"/>
              </a:rPr>
              <a:t>breakdown structure</a:t>
            </a:r>
            <a:r>
              <a:rPr lang="en-US" sz="7200" b="0" i="0">
                <a:solidFill>
                  <a:srgbClr val="FFC000"/>
                </a:solidFill>
                <a:effectLst/>
                <a:latin typeface="Bebas Neue Bold" panose="020B0604020202020204" charset="0"/>
              </a:rPr>
              <a:t>​</a:t>
            </a:r>
          </a:p>
          <a:p>
            <a:pPr algn="ctr"/>
            <a:endParaRPr lang="en-US" sz="7200">
              <a:solidFill>
                <a:srgbClr val="FFC000"/>
              </a:solidFill>
              <a:latin typeface="Bebas Neue Bold" panose="020B0604020202020204" charset="0"/>
            </a:endParaRPr>
          </a:p>
        </p:txBody>
      </p:sp>
      <p:pic>
        <p:nvPicPr>
          <p:cNvPr id="4" name="Picture 3" descr="Diagram&#10;&#10;Description automatically generated">
            <a:extLst>
              <a:ext uri="{FF2B5EF4-FFF2-40B4-BE49-F238E27FC236}">
                <a16:creationId xmlns:a16="http://schemas.microsoft.com/office/drawing/2014/main" id="{7F6F8A52-3201-3DA8-DB81-C9254A618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816" y="1596857"/>
            <a:ext cx="14032367" cy="7093285"/>
          </a:xfrm>
          <a:prstGeom prst="rect">
            <a:avLst/>
          </a:prstGeom>
        </p:spPr>
      </p:pic>
    </p:spTree>
    <p:extLst>
      <p:ext uri="{BB962C8B-B14F-4D97-AF65-F5344CB8AC3E}">
        <p14:creationId xmlns:p14="http://schemas.microsoft.com/office/powerpoint/2010/main" val="1678885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FE4696-8F2C-FAF6-AD3A-02ACF66B16AD}"/>
              </a:ext>
            </a:extLst>
          </p:cNvPr>
          <p:cNvSpPr/>
          <p:nvPr/>
        </p:nvSpPr>
        <p:spPr>
          <a:xfrm>
            <a:off x="6172200" y="988018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IT20127428</a:t>
            </a:r>
            <a:r>
              <a:rPr lang="en-US" sz="1800">
                <a:solidFill>
                  <a:schemeClr val="tx1"/>
                </a:solidFill>
              </a:rPr>
              <a:t>   |   </a:t>
            </a:r>
            <a:r>
              <a:rPr lang="en-US">
                <a:solidFill>
                  <a:schemeClr val="tx1"/>
                </a:solidFill>
              </a:rPr>
              <a:t>Meddaduwage P.M</a:t>
            </a:r>
            <a:r>
              <a:rPr lang="en-US" sz="1800" b="1">
                <a:solidFill>
                  <a:schemeClr val="tx1"/>
                </a:solidFill>
              </a:rPr>
              <a:t>   </a:t>
            </a:r>
            <a:r>
              <a:rPr lang="en-US" sz="1800">
                <a:solidFill>
                  <a:schemeClr val="tx1"/>
                </a:solidFill>
              </a:rPr>
              <a:t>| TMP-23-034 </a:t>
            </a:r>
            <a:endParaRPr lang="en-US" sz="1800" b="0">
              <a:solidFill>
                <a:schemeClr val="tx1"/>
              </a:solidFill>
            </a:endParaRPr>
          </a:p>
        </p:txBody>
      </p:sp>
      <p:sp>
        <p:nvSpPr>
          <p:cNvPr id="2" name="TextBox 1">
            <a:extLst>
              <a:ext uri="{FF2B5EF4-FFF2-40B4-BE49-F238E27FC236}">
                <a16:creationId xmlns:a16="http://schemas.microsoft.com/office/drawing/2014/main" id="{DA77BA9C-03E8-1959-E5A5-D74788BE8BE1}"/>
              </a:ext>
            </a:extLst>
          </p:cNvPr>
          <p:cNvSpPr txBox="1"/>
          <p:nvPr/>
        </p:nvSpPr>
        <p:spPr>
          <a:xfrm>
            <a:off x="2952750" y="421103"/>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references </a:t>
            </a:r>
            <a:r>
              <a:rPr lang="en-US" sz="7200" b="0" i="0">
                <a:solidFill>
                  <a:srgbClr val="FFC000"/>
                </a:solidFill>
                <a:effectLst/>
                <a:latin typeface="Bebas Neue Bold" panose="020B0604020202020204" charset="0"/>
              </a:rPr>
              <a:t>​</a:t>
            </a:r>
          </a:p>
          <a:p>
            <a:pPr algn="ctr"/>
            <a:endParaRPr lang="en-US" sz="7200">
              <a:solidFill>
                <a:srgbClr val="FFC000"/>
              </a:solidFill>
              <a:latin typeface="Bebas Neue Bold" panose="020B0604020202020204" charset="0"/>
            </a:endParaRPr>
          </a:p>
        </p:txBody>
      </p:sp>
      <p:graphicFrame>
        <p:nvGraphicFramePr>
          <p:cNvPr id="3" name="Table 2">
            <a:extLst>
              <a:ext uri="{FF2B5EF4-FFF2-40B4-BE49-F238E27FC236}">
                <a16:creationId xmlns:a16="http://schemas.microsoft.com/office/drawing/2014/main" id="{BDE83F1D-6469-3FE4-5E09-CEDE903C4DEC}"/>
              </a:ext>
            </a:extLst>
          </p:cNvPr>
          <p:cNvGraphicFramePr>
            <a:graphicFrameLocks noGrp="1"/>
          </p:cNvGraphicFramePr>
          <p:nvPr>
            <p:extLst>
              <p:ext uri="{D42A27DB-BD31-4B8C-83A1-F6EECF244321}">
                <p14:modId xmlns:p14="http://schemas.microsoft.com/office/powerpoint/2010/main" val="495651648"/>
              </p:ext>
            </p:extLst>
          </p:nvPr>
        </p:nvGraphicFramePr>
        <p:xfrm>
          <a:off x="381000" y="2072640"/>
          <a:ext cx="17526000" cy="5913120"/>
        </p:xfrm>
        <a:graphic>
          <a:graphicData uri="http://schemas.openxmlformats.org/drawingml/2006/table">
            <a:tbl>
              <a:tblPr firstRow="1" firstCol="1" bandRow="1">
                <a:tableStyleId>{5C22544A-7EE6-4342-B048-85BDC9FD1C3A}</a:tableStyleId>
              </a:tblPr>
              <a:tblGrid>
                <a:gridCol w="807720">
                  <a:extLst>
                    <a:ext uri="{9D8B030D-6E8A-4147-A177-3AD203B41FA5}">
                      <a16:colId xmlns:a16="http://schemas.microsoft.com/office/drawing/2014/main" val="2770007114"/>
                    </a:ext>
                  </a:extLst>
                </a:gridCol>
                <a:gridCol w="16718280">
                  <a:extLst>
                    <a:ext uri="{9D8B030D-6E8A-4147-A177-3AD203B41FA5}">
                      <a16:colId xmlns:a16="http://schemas.microsoft.com/office/drawing/2014/main" val="1771757233"/>
                    </a:ext>
                  </a:extLst>
                </a:gridCol>
              </a:tblGrid>
              <a:tr h="985520">
                <a:tc>
                  <a:txBody>
                    <a:bodyPr/>
                    <a:lstStyle/>
                    <a:p>
                      <a:pPr marL="0" marR="0">
                        <a:lnSpc>
                          <a:spcPct val="107000"/>
                        </a:lnSpc>
                        <a:spcBef>
                          <a:spcPts val="0"/>
                        </a:spcBef>
                        <a:spcAft>
                          <a:spcPts val="800"/>
                        </a:spcAft>
                      </a:pPr>
                      <a:r>
                        <a:rPr lang="en-US" sz="2400">
                          <a:effectLst/>
                        </a:rPr>
                        <a:t>[1]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tc>
                  <a:txBody>
                    <a:bodyPr/>
                    <a:lstStyle/>
                    <a:p>
                      <a:pPr marL="0" marR="0">
                        <a:lnSpc>
                          <a:spcPct val="107000"/>
                        </a:lnSpc>
                        <a:spcBef>
                          <a:spcPts val="0"/>
                        </a:spcBef>
                        <a:spcAft>
                          <a:spcPts val="800"/>
                        </a:spcAft>
                      </a:pPr>
                      <a:r>
                        <a:rPr lang="en-US" sz="2400">
                          <a:solidFill>
                            <a:schemeClr val="bg1"/>
                          </a:solidFill>
                          <a:effectLst/>
                        </a:rPr>
                        <a:t>E. S. A. G. &amp;. D. Z. </a:t>
                      </a:r>
                      <a:r>
                        <a:rPr lang="en-US" sz="2400" err="1">
                          <a:solidFill>
                            <a:schemeClr val="bg1"/>
                          </a:solidFill>
                          <a:effectLst/>
                        </a:rPr>
                        <a:t>Roxani</a:t>
                      </a:r>
                      <a:r>
                        <a:rPr lang="en-US" sz="2400">
                          <a:solidFill>
                            <a:schemeClr val="bg1"/>
                          </a:solidFill>
                          <a:effectLst/>
                        </a:rPr>
                        <a:t> </a:t>
                      </a:r>
                      <a:r>
                        <a:rPr lang="en-US" sz="2400" err="1">
                          <a:solidFill>
                            <a:schemeClr val="bg1"/>
                          </a:solidFill>
                          <a:effectLst/>
                        </a:rPr>
                        <a:t>Skiada</a:t>
                      </a:r>
                      <a:r>
                        <a:rPr lang="en-US" sz="2400">
                          <a:solidFill>
                            <a:schemeClr val="bg1"/>
                          </a:solidFill>
                          <a:effectLst/>
                        </a:rPr>
                        <a:t>, "</a:t>
                      </a:r>
                      <a:r>
                        <a:rPr lang="en-US" sz="2400" err="1">
                          <a:solidFill>
                            <a:schemeClr val="bg1"/>
                          </a:solidFill>
                          <a:effectLst/>
                        </a:rPr>
                        <a:t>EasyLexia</a:t>
                      </a:r>
                      <a:r>
                        <a:rPr lang="en-US" sz="2400">
                          <a:solidFill>
                            <a:schemeClr val="bg1"/>
                          </a:solidFill>
                          <a:effectLst/>
                        </a:rPr>
                        <a:t>: A Mobile Application for Children with Learning," ELSEVIER, pp. 218-228, 2014.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917566635"/>
                  </a:ext>
                </a:extLst>
              </a:tr>
              <a:tr h="985520">
                <a:tc>
                  <a:txBody>
                    <a:bodyPr/>
                    <a:lstStyle/>
                    <a:p>
                      <a:pPr marL="0" marR="0">
                        <a:lnSpc>
                          <a:spcPct val="107000"/>
                        </a:lnSpc>
                        <a:spcBef>
                          <a:spcPts val="0"/>
                        </a:spcBef>
                        <a:spcAft>
                          <a:spcPts val="800"/>
                        </a:spcAft>
                      </a:pPr>
                      <a:r>
                        <a:rPr lang="en-US" sz="2400">
                          <a:effectLst/>
                        </a:rPr>
                        <a:t>[2]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2060"/>
                    </a:solidFill>
                  </a:tcPr>
                </a:tc>
                <a:tc>
                  <a:txBody>
                    <a:bodyPr/>
                    <a:lstStyle/>
                    <a:p>
                      <a:pPr marL="0" marR="0">
                        <a:lnSpc>
                          <a:spcPct val="107000"/>
                        </a:lnSpc>
                        <a:spcBef>
                          <a:spcPts val="0"/>
                        </a:spcBef>
                        <a:spcAft>
                          <a:spcPts val="800"/>
                        </a:spcAft>
                      </a:pPr>
                      <a:r>
                        <a:rPr lang="en-US" sz="2400">
                          <a:solidFill>
                            <a:schemeClr val="bg1"/>
                          </a:solidFill>
                          <a:effectLst/>
                        </a:rPr>
                        <a:t>S. M. D. a. H. Abas2, "‘Dyslexia Baca’ Mobile App - the learning ecosystem for Dyslexic Children," ReasearchGate, vol. OI:10.1109/ACSAT.2013.87, 2013.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4138541812"/>
                  </a:ext>
                </a:extLst>
              </a:tr>
              <a:tr h="985520">
                <a:tc>
                  <a:txBody>
                    <a:bodyPr/>
                    <a:lstStyle/>
                    <a:p>
                      <a:pPr marL="0" marR="0">
                        <a:lnSpc>
                          <a:spcPct val="107000"/>
                        </a:lnSpc>
                        <a:spcBef>
                          <a:spcPts val="0"/>
                        </a:spcBef>
                        <a:spcAft>
                          <a:spcPts val="800"/>
                        </a:spcAft>
                      </a:pPr>
                      <a:r>
                        <a:rPr lang="en-US" sz="2400">
                          <a:effectLst/>
                        </a:rPr>
                        <a:t>[3]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tc>
                  <a:txBody>
                    <a:bodyPr/>
                    <a:lstStyle/>
                    <a:p>
                      <a:pPr marL="0" marR="0">
                        <a:lnSpc>
                          <a:spcPct val="107000"/>
                        </a:lnSpc>
                        <a:spcBef>
                          <a:spcPts val="0"/>
                        </a:spcBef>
                        <a:spcAft>
                          <a:spcPts val="800"/>
                        </a:spcAft>
                      </a:pPr>
                      <a:r>
                        <a:rPr lang="en-US" sz="2400">
                          <a:solidFill>
                            <a:schemeClr val="bg1"/>
                          </a:solidFill>
                          <a:effectLst/>
                        </a:rPr>
                        <a:t>L. C. K. W. W. W. K. R. N. S. D. T. T.C.P </a:t>
                      </a:r>
                      <a:r>
                        <a:rPr lang="en-US" sz="2400" err="1">
                          <a:solidFill>
                            <a:schemeClr val="bg1"/>
                          </a:solidFill>
                          <a:effectLst/>
                        </a:rPr>
                        <a:t>Kularathna</a:t>
                      </a:r>
                      <a:r>
                        <a:rPr lang="en-US" sz="2400">
                          <a:solidFill>
                            <a:schemeClr val="bg1"/>
                          </a:solidFill>
                          <a:effectLst/>
                        </a:rPr>
                        <a:t>, "Yalu: Computer Game Based Solution to Screen Learning Disabilities in Kids," </a:t>
                      </a:r>
                      <a:r>
                        <a:rPr lang="en-US" sz="2400" err="1">
                          <a:solidFill>
                            <a:schemeClr val="bg1"/>
                          </a:solidFill>
                          <a:effectLst/>
                        </a:rPr>
                        <a:t>semanticscholar</a:t>
                      </a:r>
                      <a:r>
                        <a:rPr lang="en-US" sz="2400">
                          <a:solidFill>
                            <a:schemeClr val="bg1"/>
                          </a:solidFill>
                          <a:effectLst/>
                        </a:rPr>
                        <a:t>, 2014.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914022102"/>
                  </a:ext>
                </a:extLst>
              </a:tr>
              <a:tr h="985520">
                <a:tc>
                  <a:txBody>
                    <a:bodyPr/>
                    <a:lstStyle/>
                    <a:p>
                      <a:pPr marL="0" marR="0">
                        <a:lnSpc>
                          <a:spcPct val="107000"/>
                        </a:lnSpc>
                        <a:spcBef>
                          <a:spcPts val="0"/>
                        </a:spcBef>
                        <a:spcAft>
                          <a:spcPts val="800"/>
                        </a:spcAft>
                      </a:pPr>
                      <a:r>
                        <a:rPr lang="en-US" sz="2400">
                          <a:effectLst/>
                        </a:rPr>
                        <a:t>[4]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tc>
                  <a:txBody>
                    <a:bodyPr/>
                    <a:lstStyle/>
                    <a:p>
                      <a:pPr marL="0" marR="0">
                        <a:lnSpc>
                          <a:spcPct val="107000"/>
                        </a:lnSpc>
                        <a:spcBef>
                          <a:spcPts val="0"/>
                        </a:spcBef>
                        <a:spcAft>
                          <a:spcPts val="800"/>
                        </a:spcAft>
                      </a:pPr>
                      <a:r>
                        <a:rPr lang="en-US" sz="2400">
                          <a:solidFill>
                            <a:schemeClr val="bg1"/>
                          </a:solidFill>
                          <a:effectLst/>
                        </a:rPr>
                        <a:t>M. C. D. H. P. R. I. W. S. Thelijjagoda, "The Hope: An Interactive Mobile Solution to Overcome the Writing, Reading and Speaking Weaknesses of Dyslexia," semanticscholar, 2019.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18201157"/>
                  </a:ext>
                </a:extLst>
              </a:tr>
              <a:tr h="985520">
                <a:tc>
                  <a:txBody>
                    <a:bodyPr/>
                    <a:lstStyle/>
                    <a:p>
                      <a:pPr marL="0" marR="0">
                        <a:lnSpc>
                          <a:spcPct val="107000"/>
                        </a:lnSpc>
                        <a:spcBef>
                          <a:spcPts val="0"/>
                        </a:spcBef>
                        <a:spcAft>
                          <a:spcPts val="800"/>
                        </a:spcAft>
                      </a:pPr>
                      <a:r>
                        <a:rPr lang="en-US" sz="2400">
                          <a:effectLst/>
                        </a:rPr>
                        <a:t>[5]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tc>
                  <a:txBody>
                    <a:bodyPr/>
                    <a:lstStyle/>
                    <a:p>
                      <a:pPr marL="0" marR="0">
                        <a:lnSpc>
                          <a:spcPct val="107000"/>
                        </a:lnSpc>
                        <a:spcBef>
                          <a:spcPts val="0"/>
                        </a:spcBef>
                        <a:spcAft>
                          <a:spcPts val="800"/>
                        </a:spcAft>
                      </a:pPr>
                      <a:r>
                        <a:rPr lang="en-US" sz="2400">
                          <a:solidFill>
                            <a:schemeClr val="bg1"/>
                          </a:solidFill>
                          <a:effectLst/>
                        </a:rPr>
                        <a:t>D. P. U. G. I. J. T. E. S. T. Sampath S. Rajapakse, "ALEXZA: A Mobile Application For Dyslexics Utilizing Artificial Intelligence And Machine Learning Concepts," semanticscholar, 2018.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28526206"/>
                  </a:ext>
                </a:extLst>
              </a:tr>
              <a:tr h="985520">
                <a:tc>
                  <a:txBody>
                    <a:bodyPr/>
                    <a:lstStyle/>
                    <a:p>
                      <a:pPr marL="0" marR="0">
                        <a:lnSpc>
                          <a:spcPct val="107000"/>
                        </a:lnSpc>
                        <a:spcBef>
                          <a:spcPts val="0"/>
                        </a:spcBef>
                        <a:spcAft>
                          <a:spcPts val="800"/>
                        </a:spcAft>
                      </a:pPr>
                      <a:r>
                        <a:rPr lang="en-US" sz="2400">
                          <a:effectLst/>
                        </a:rPr>
                        <a:t>[6]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tc>
                  <a:txBody>
                    <a:bodyPr/>
                    <a:lstStyle/>
                    <a:p>
                      <a:pPr marL="0" marR="0">
                        <a:lnSpc>
                          <a:spcPct val="107000"/>
                        </a:lnSpc>
                        <a:spcBef>
                          <a:spcPts val="0"/>
                        </a:spcBef>
                        <a:spcAft>
                          <a:spcPts val="800"/>
                        </a:spcAft>
                      </a:pPr>
                      <a:r>
                        <a:rPr lang="en-US" sz="2400">
                          <a:solidFill>
                            <a:schemeClr val="bg1"/>
                          </a:solidFill>
                          <a:effectLst/>
                        </a:rPr>
                        <a:t>S. T. S. H. T. </a:t>
                      </a:r>
                      <a:r>
                        <a:rPr lang="en-US" sz="2400" err="1">
                          <a:solidFill>
                            <a:schemeClr val="bg1"/>
                          </a:solidFill>
                          <a:effectLst/>
                        </a:rPr>
                        <a:t>Lakchani</a:t>
                      </a:r>
                      <a:r>
                        <a:rPr lang="en-US" sz="2400">
                          <a:solidFill>
                            <a:schemeClr val="bg1"/>
                          </a:solidFill>
                          <a:effectLst/>
                        </a:rPr>
                        <a:t> </a:t>
                      </a:r>
                      <a:r>
                        <a:rPr lang="en-US" sz="2400" err="1">
                          <a:solidFill>
                            <a:schemeClr val="bg1"/>
                          </a:solidFill>
                          <a:effectLst/>
                        </a:rPr>
                        <a:t>Sandathara</a:t>
                      </a:r>
                      <a:r>
                        <a:rPr lang="en-US" sz="2400">
                          <a:solidFill>
                            <a:schemeClr val="bg1"/>
                          </a:solidFill>
                          <a:effectLst/>
                        </a:rPr>
                        <a:t>, "</a:t>
                      </a:r>
                      <a:r>
                        <a:rPr lang="en-US" sz="2400" err="1">
                          <a:solidFill>
                            <a:schemeClr val="bg1"/>
                          </a:solidFill>
                          <a:effectLst/>
                        </a:rPr>
                        <a:t>Arunalu</a:t>
                      </a:r>
                      <a:r>
                        <a:rPr lang="en-US" sz="2400">
                          <a:solidFill>
                            <a:schemeClr val="bg1"/>
                          </a:solidFill>
                          <a:effectLst/>
                        </a:rPr>
                        <a:t>: Learning Ecosystem to Overcome Sinhala," </a:t>
                      </a:r>
                      <a:r>
                        <a:rPr lang="en-US" sz="2400" err="1">
                          <a:solidFill>
                            <a:schemeClr val="bg1"/>
                          </a:solidFill>
                          <a:effectLst/>
                        </a:rPr>
                        <a:t>ReaserachGate</a:t>
                      </a:r>
                      <a:r>
                        <a:rPr lang="en-US" sz="2400">
                          <a:solidFill>
                            <a:schemeClr val="bg1"/>
                          </a:solidFill>
                          <a:effectLst/>
                        </a:rPr>
                        <a:t>, 2020.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569980700"/>
                  </a:ext>
                </a:extLst>
              </a:tr>
            </a:tbl>
          </a:graphicData>
        </a:graphic>
      </p:graphicFrame>
    </p:spTree>
    <p:extLst>
      <p:ext uri="{BB962C8B-B14F-4D97-AF65-F5344CB8AC3E}">
        <p14:creationId xmlns:p14="http://schemas.microsoft.com/office/powerpoint/2010/main" val="4228860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F4343-7DBC-7707-829B-6DE7ED9DC42F}"/>
              </a:ext>
            </a:extLst>
          </p:cNvPr>
          <p:cNvSpPr txBox="1"/>
          <p:nvPr/>
        </p:nvSpPr>
        <p:spPr>
          <a:xfrm>
            <a:off x="2952750" y="3545299"/>
            <a:ext cx="12382500" cy="4278094"/>
          </a:xfrm>
          <a:prstGeom prst="rect">
            <a:avLst/>
          </a:prstGeom>
          <a:noFill/>
        </p:spPr>
        <p:txBody>
          <a:bodyPr wrap="square">
            <a:spAutoFit/>
          </a:bodyPr>
          <a:lstStyle/>
          <a:p>
            <a:pPr algn="ctr"/>
            <a:r>
              <a:rPr lang="en-US" sz="5400">
                <a:solidFill>
                  <a:schemeClr val="bg1"/>
                </a:solidFill>
              </a:rPr>
              <a:t> IT20142346</a:t>
            </a:r>
          </a:p>
          <a:p>
            <a:pPr algn="ctr"/>
            <a:r>
              <a:rPr lang="en-US" sz="5400">
                <a:solidFill>
                  <a:schemeClr val="bg1"/>
                </a:solidFill>
              </a:rPr>
              <a:t>Sandeepa U.H.A.N</a:t>
            </a:r>
          </a:p>
          <a:p>
            <a:pPr algn="ctr"/>
            <a:br>
              <a:rPr lang="en-US" sz="5400">
                <a:solidFill>
                  <a:schemeClr val="bg1"/>
                </a:solidFill>
              </a:rPr>
            </a:br>
            <a:r>
              <a:rPr lang="en-US" sz="2800" b="1">
                <a:solidFill>
                  <a:schemeClr val="bg1"/>
                </a:solidFill>
                <a:latin typeface="Arial"/>
                <a:ea typeface="Arial"/>
                <a:cs typeface="Arial"/>
                <a:sym typeface="Arial"/>
              </a:rPr>
              <a:t>BSc(Hons) in Information Technology Specializing in  Information Technology</a:t>
            </a:r>
            <a:endParaRPr lang="en-US" sz="2800">
              <a:solidFill>
                <a:schemeClr val="bg1"/>
              </a:solidFill>
            </a:endParaRPr>
          </a:p>
          <a:p>
            <a:pPr algn="ctr"/>
            <a:endParaRPr lang="en-US" sz="5400">
              <a:solidFill>
                <a:schemeClr val="bg1"/>
              </a:solidFill>
            </a:endParaRPr>
          </a:p>
        </p:txBody>
      </p:sp>
      <p:pic>
        <p:nvPicPr>
          <p:cNvPr id="7" name="Picture Placeholder 12">
            <a:extLst>
              <a:ext uri="{FF2B5EF4-FFF2-40B4-BE49-F238E27FC236}">
                <a16:creationId xmlns:a16="http://schemas.microsoft.com/office/drawing/2014/main" id="{D8E5A575-4B3E-F4B4-4AC6-BA947FEC223B}"/>
              </a:ext>
            </a:extLst>
          </p:cNvPr>
          <p:cNvPicPr>
            <a:picLocks noChangeAspect="1"/>
          </p:cNvPicPr>
          <p:nvPr/>
        </p:nvPicPr>
        <p:blipFill>
          <a:blip r:embed="rId2">
            <a:extLst>
              <a:ext uri="{28A0092B-C50C-407E-A947-70E740481C1C}">
                <a14:useLocalDpi xmlns:a14="http://schemas.microsoft.com/office/drawing/2010/main" val="0"/>
              </a:ext>
            </a:extLst>
          </a:blip>
          <a:srcRect l="2502" r="2502"/>
          <a:stretch/>
        </p:blipFill>
        <p:spPr>
          <a:xfrm>
            <a:off x="7944644" y="1257300"/>
            <a:ext cx="2398712" cy="2034601"/>
          </a:xfrm>
          <a:prstGeom prst="rect">
            <a:avLst/>
          </a:prstGeom>
          <a:ln>
            <a:solidFill>
              <a:schemeClr val="tx1"/>
            </a:solidFill>
          </a:ln>
          <a:effectLst>
            <a:outerShdw blurRad="190500" algn="tl" rotWithShape="0">
              <a:srgbClr val="000000">
                <a:alpha val="70000"/>
              </a:srgbClr>
            </a:outerShdw>
          </a:effectLst>
        </p:spPr>
      </p:pic>
      <p:sp>
        <p:nvSpPr>
          <p:cNvPr id="2" name="Rectangle 1">
            <a:extLst>
              <a:ext uri="{FF2B5EF4-FFF2-40B4-BE49-F238E27FC236}">
                <a16:creationId xmlns:a16="http://schemas.microsoft.com/office/drawing/2014/main" id="{7867010F-C9E4-EE97-DF18-DDAFF6826234}"/>
              </a:ext>
            </a:extLst>
          </p:cNvPr>
          <p:cNvSpPr/>
          <p:nvPr/>
        </p:nvSpPr>
        <p:spPr>
          <a:xfrm>
            <a:off x="6935173" y="9921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1680044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8BAB92-4074-0814-3CDE-73FCE241207B}"/>
              </a:ext>
            </a:extLst>
          </p:cNvPr>
          <p:cNvPicPr>
            <a:picLocks noChangeAspect="1"/>
          </p:cNvPicPr>
          <p:nvPr/>
        </p:nvPicPr>
        <p:blipFill>
          <a:blip r:embed="rId2"/>
          <a:stretch>
            <a:fillRect/>
          </a:stretch>
        </p:blipFill>
        <p:spPr>
          <a:xfrm>
            <a:off x="-359308" y="4084123"/>
            <a:ext cx="3641271" cy="5764462"/>
          </a:xfrm>
          <a:prstGeom prst="rect">
            <a:avLst/>
          </a:prstGeom>
        </p:spPr>
      </p:pic>
      <p:pic>
        <p:nvPicPr>
          <p:cNvPr id="2" name="Picture 2">
            <a:extLst>
              <a:ext uri="{FF2B5EF4-FFF2-40B4-BE49-F238E27FC236}">
                <a16:creationId xmlns:a16="http://schemas.microsoft.com/office/drawing/2014/main" id="{9C616C76-D323-4788-7EF2-9055353E3DCD}"/>
              </a:ext>
            </a:extLst>
          </p:cNvPr>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000394" y="3545299"/>
            <a:ext cx="9646901" cy="9031911"/>
          </a:xfrm>
          <a:prstGeom prst="rect">
            <a:avLst/>
          </a:prstGeom>
        </p:spPr>
      </p:pic>
      <p:sp>
        <p:nvSpPr>
          <p:cNvPr id="4" name="Rectangle 3">
            <a:extLst>
              <a:ext uri="{FF2B5EF4-FFF2-40B4-BE49-F238E27FC236}">
                <a16:creationId xmlns:a16="http://schemas.microsoft.com/office/drawing/2014/main" id="{6747DDAF-5565-D82F-A4B3-11EA5A8DF972}"/>
              </a:ext>
            </a:extLst>
          </p:cNvPr>
          <p:cNvSpPr/>
          <p:nvPr/>
        </p:nvSpPr>
        <p:spPr>
          <a:xfrm>
            <a:off x="6172200" y="98816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sp>
        <p:nvSpPr>
          <p:cNvPr id="6" name="TextBox 5">
            <a:extLst>
              <a:ext uri="{FF2B5EF4-FFF2-40B4-BE49-F238E27FC236}">
                <a16:creationId xmlns:a16="http://schemas.microsoft.com/office/drawing/2014/main" id="{3F0F63E8-67EF-F0E6-B806-B7EDB0CAC54E}"/>
              </a:ext>
            </a:extLst>
          </p:cNvPr>
          <p:cNvSpPr txBox="1"/>
          <p:nvPr/>
        </p:nvSpPr>
        <p:spPr>
          <a:xfrm>
            <a:off x="3443748" y="1831494"/>
            <a:ext cx="11400503" cy="520848"/>
          </a:xfrm>
          <a:prstGeom prst="rect">
            <a:avLst/>
          </a:prstGeom>
          <a:noFill/>
        </p:spPr>
        <p:txBody>
          <a:bodyPr wrap="square">
            <a:spAutoFit/>
          </a:bodyPr>
          <a:lstStyle/>
          <a:p>
            <a:pPr algn="ctr">
              <a:lnSpc>
                <a:spcPts val="3101"/>
              </a:lnSpc>
              <a:spcBef>
                <a:spcPct val="0"/>
              </a:spcBef>
            </a:pPr>
            <a:r>
              <a:rPr lang="en-US" sz="6000">
                <a:solidFill>
                  <a:srgbClr val="FFFFFF"/>
                </a:solidFill>
                <a:latin typeface="Bebas Neue Bold" panose="020B0604020202020204" charset="0"/>
              </a:rPr>
              <a:t>COMPONENT 02</a:t>
            </a:r>
          </a:p>
        </p:txBody>
      </p:sp>
      <p:sp>
        <p:nvSpPr>
          <p:cNvPr id="7" name="TextBox 6">
            <a:extLst>
              <a:ext uri="{FF2B5EF4-FFF2-40B4-BE49-F238E27FC236}">
                <a16:creationId xmlns:a16="http://schemas.microsoft.com/office/drawing/2014/main" id="{DF3117A0-99A5-3313-E2A5-42AE42B86677}"/>
              </a:ext>
            </a:extLst>
          </p:cNvPr>
          <p:cNvSpPr txBox="1"/>
          <p:nvPr/>
        </p:nvSpPr>
        <p:spPr>
          <a:xfrm>
            <a:off x="1032387" y="3545299"/>
            <a:ext cx="16724671" cy="2585323"/>
          </a:xfrm>
          <a:prstGeom prst="rect">
            <a:avLst/>
          </a:prstGeom>
          <a:noFill/>
        </p:spPr>
        <p:txBody>
          <a:bodyPr wrap="square">
            <a:spAutoFit/>
          </a:bodyPr>
          <a:lstStyle/>
          <a:p>
            <a:pPr algn="ctr">
              <a:spcBef>
                <a:spcPct val="0"/>
              </a:spcBef>
            </a:pPr>
            <a:r>
              <a:rPr lang="en-US" sz="5400">
                <a:solidFill>
                  <a:srgbClr val="FFFFFF"/>
                </a:solidFill>
                <a:latin typeface="Bebas Neue Bold" panose="020B0604020202020204" charset="0"/>
              </a:rPr>
              <a:t>Effects of phonological dyslexia, when learning letters, spellings and there sounds and providing solutions to overcome the learning difficulties.</a:t>
            </a:r>
          </a:p>
        </p:txBody>
      </p:sp>
    </p:spTree>
    <p:extLst>
      <p:ext uri="{BB962C8B-B14F-4D97-AF65-F5344CB8AC3E}">
        <p14:creationId xmlns:p14="http://schemas.microsoft.com/office/powerpoint/2010/main" val="76500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FE946D-6402-1ACB-902D-FC62B2FCEB64}"/>
              </a:ext>
            </a:extLst>
          </p:cNvPr>
          <p:cNvSpPr txBox="1"/>
          <p:nvPr/>
        </p:nvSpPr>
        <p:spPr>
          <a:xfrm>
            <a:off x="2952750" y="31442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WHAT is </a:t>
            </a:r>
            <a:r>
              <a:rPr lang="en-US" sz="7200">
                <a:solidFill>
                  <a:srgbClr val="FFC000"/>
                </a:solidFill>
                <a:latin typeface="Bebas Neue Bold" panose="020B0604020202020204" charset="0"/>
              </a:rPr>
              <a:t>phonological dyslexia?  </a:t>
            </a:r>
          </a:p>
        </p:txBody>
      </p:sp>
      <p:sp>
        <p:nvSpPr>
          <p:cNvPr id="3" name="TextBox 5">
            <a:extLst>
              <a:ext uri="{FF2B5EF4-FFF2-40B4-BE49-F238E27FC236}">
                <a16:creationId xmlns:a16="http://schemas.microsoft.com/office/drawing/2014/main" id="{D9860F7D-585D-26C8-FEDE-669395ACBBF3}"/>
              </a:ext>
            </a:extLst>
          </p:cNvPr>
          <p:cNvSpPr txBox="1"/>
          <p:nvPr/>
        </p:nvSpPr>
        <p:spPr>
          <a:xfrm>
            <a:off x="1101496" y="1514752"/>
            <a:ext cx="16085007" cy="8374472"/>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Type of reading disorder characterized by difficulty in decoding words by their sounds or phonemes.</a:t>
            </a:r>
            <a:endParaRPr lang="en-US" sz="3200" b="0" i="0">
              <a:solidFill>
                <a:schemeClr val="bg1"/>
              </a:solidFill>
              <a:effectLst/>
            </a:endParaRPr>
          </a:p>
          <a:p>
            <a:pPr marL="343282" lvl="1">
              <a:lnSpc>
                <a:spcPts val="4102"/>
              </a:lnSpc>
            </a:pPr>
            <a:endParaRPr lang="en-US" sz="3200" b="0" i="0">
              <a:solidFill>
                <a:schemeClr val="bg1"/>
              </a:solidFill>
              <a:effectLst/>
            </a:endParaRPr>
          </a:p>
          <a:p>
            <a:pPr marL="914782" lvl="1" indent="-571500">
              <a:lnSpc>
                <a:spcPts val="4102"/>
              </a:lnSpc>
              <a:buFont typeface="Arial" panose="020B0604020202020204" pitchFamily="34" charset="0"/>
              <a:buChar char="•"/>
            </a:pPr>
            <a:r>
              <a:rPr lang="en-US" sz="3200">
                <a:solidFill>
                  <a:schemeClr val="bg1"/>
                </a:solidFill>
              </a:rPr>
              <a:t>Caused by a deficit in the phonological processing areas of the brain, which can be the result of factors such as genetics, brain injury, or developmental abnormalities.</a:t>
            </a: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Individuals with phonological dyslexia may have difficulty with phonemic awareness, which is the ability to identify and manipulate individual sounds in words</a:t>
            </a:r>
            <a:r>
              <a:rPr lang="en-US" sz="3200" b="0" i="0">
                <a:solidFill>
                  <a:schemeClr val="bg1"/>
                </a:solidFill>
                <a:effectLst/>
              </a:rPr>
              <a:t>.</a:t>
            </a:r>
          </a:p>
          <a:p>
            <a:pPr marL="343282" lvl="1">
              <a:lnSpc>
                <a:spcPts val="4102"/>
              </a:lnSpc>
            </a:pPr>
            <a:endParaRPr lang="en-US" sz="3200" b="0" i="0">
              <a:solidFill>
                <a:schemeClr val="bg1"/>
              </a:solidFill>
              <a:effectLst/>
            </a:endParaRPr>
          </a:p>
          <a:p>
            <a:pPr marL="914782" lvl="1" indent="-571500">
              <a:lnSpc>
                <a:spcPts val="4102"/>
              </a:lnSpc>
              <a:buFont typeface="Arial" panose="020B0604020202020204" pitchFamily="34" charset="0"/>
              <a:buChar char="•"/>
            </a:pPr>
            <a:r>
              <a:rPr lang="en-US" sz="3200">
                <a:solidFill>
                  <a:schemeClr val="bg1"/>
                </a:solidFill>
              </a:rPr>
              <a:t>Early intervention and appropriate support can help individuals with phonological dyslexia improve their reading skills and overcome the disorder</a:t>
            </a:r>
            <a:r>
              <a:rPr lang="en-US" sz="3200" b="0" i="0">
                <a:solidFill>
                  <a:schemeClr val="bg1"/>
                </a:solidFill>
                <a:effectLst/>
              </a:rPr>
              <a:t>.</a:t>
            </a: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sp>
        <p:nvSpPr>
          <p:cNvPr id="4" name="Rectangle 3">
            <a:extLst>
              <a:ext uri="{FF2B5EF4-FFF2-40B4-BE49-F238E27FC236}">
                <a16:creationId xmlns:a16="http://schemas.microsoft.com/office/drawing/2014/main" id="{95D0965B-B80A-7036-D172-826FCC00039A}"/>
              </a:ext>
            </a:extLst>
          </p:cNvPr>
          <p:cNvSpPr/>
          <p:nvPr/>
        </p:nvSpPr>
        <p:spPr>
          <a:xfrm>
            <a:off x="6531078" y="986375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2841230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4A0B41-7F74-A746-155E-A965722A187A}"/>
              </a:ext>
            </a:extLst>
          </p:cNvPr>
          <p:cNvSpPr txBox="1"/>
          <p:nvPr/>
        </p:nvSpPr>
        <p:spPr>
          <a:xfrm>
            <a:off x="2952750" y="31442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Research </a:t>
            </a:r>
            <a:r>
              <a:rPr lang="en-US" sz="7200">
                <a:solidFill>
                  <a:srgbClr val="FFC000"/>
                </a:solidFill>
                <a:latin typeface="Bebas Neue Bold" panose="020B0604020202020204" charset="0"/>
              </a:rPr>
              <a:t>problem </a:t>
            </a:r>
          </a:p>
        </p:txBody>
      </p:sp>
      <p:sp>
        <p:nvSpPr>
          <p:cNvPr id="3" name="TextBox 5">
            <a:extLst>
              <a:ext uri="{FF2B5EF4-FFF2-40B4-BE49-F238E27FC236}">
                <a16:creationId xmlns:a16="http://schemas.microsoft.com/office/drawing/2014/main" id="{FF20C3FB-CEF8-AE4B-DEEB-A3D0F7197FB3}"/>
              </a:ext>
            </a:extLst>
          </p:cNvPr>
          <p:cNvSpPr txBox="1"/>
          <p:nvPr/>
        </p:nvSpPr>
        <p:spPr>
          <a:xfrm>
            <a:off x="1958340" y="1589381"/>
            <a:ext cx="14371320" cy="8900257"/>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How does phonological dyslexia affect the learning of letters, spellings, and their sounds? </a:t>
            </a:r>
          </a:p>
          <a:p>
            <a:pPr marL="343282" lvl="1">
              <a:lnSpc>
                <a:spcPts val="4102"/>
              </a:lnSpc>
            </a:pPr>
            <a:endParaRPr lang="en-US" sz="3200" b="0" i="0">
              <a:solidFill>
                <a:schemeClr val="bg1"/>
              </a:solidFill>
              <a:effectLst/>
            </a:endParaRPr>
          </a:p>
          <a:p>
            <a:pPr marL="914782" lvl="1" indent="-571500">
              <a:lnSpc>
                <a:spcPts val="4102"/>
              </a:lnSpc>
              <a:buFont typeface="Arial" panose="020B0604020202020204" pitchFamily="34" charset="0"/>
              <a:buChar char="•"/>
            </a:pPr>
            <a:r>
              <a:rPr lang="en-US" sz="3200">
                <a:solidFill>
                  <a:schemeClr val="bg1"/>
                </a:solidFill>
              </a:rPr>
              <a:t>What are effective strategies for overcoming the associated learning difficulties?</a:t>
            </a: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Identify difficulties with phonemic awareness, making it challenging to recognize and manipulate individual sounds in words.</a:t>
            </a:r>
          </a:p>
          <a:p>
            <a:pPr marL="914782" lvl="1" indent="-571500">
              <a:lnSpc>
                <a:spcPts val="4102"/>
              </a:lnSpc>
              <a:buFont typeface="Arial" panose="020B0604020202020204" pitchFamily="34" charset="0"/>
              <a:buChar char="•"/>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What are the difficulties with spelling and writing, as well as problems with understanding grammar and syntax?</a:t>
            </a:r>
          </a:p>
          <a:p>
            <a:pPr marL="914782" lvl="1" indent="-571500">
              <a:lnSpc>
                <a:spcPts val="4102"/>
              </a:lnSpc>
              <a:buFont typeface="Arial" panose="020B0604020202020204" pitchFamily="34" charset="0"/>
              <a:buChar char="•"/>
            </a:pPr>
            <a:endParaRPr lang="en-US" sz="3200">
              <a:solidFill>
                <a:schemeClr val="bg1"/>
              </a:solidFill>
            </a:endParaRPr>
          </a:p>
          <a:p>
            <a:pPr marL="343282" lvl="1">
              <a:lnSpc>
                <a:spcPts val="4102"/>
              </a:lnSpc>
            </a:pPr>
            <a:endParaRPr lang="en-US" sz="3200" b="0" i="0">
              <a:solidFill>
                <a:schemeClr val="bg1"/>
              </a:solidFill>
              <a:effectLst/>
            </a:endParaRP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sp>
        <p:nvSpPr>
          <p:cNvPr id="4" name="Rectangle 3">
            <a:extLst>
              <a:ext uri="{FF2B5EF4-FFF2-40B4-BE49-F238E27FC236}">
                <a16:creationId xmlns:a16="http://schemas.microsoft.com/office/drawing/2014/main" id="{4E415CF6-4C35-FB75-E3C4-226445041946}"/>
              </a:ext>
            </a:extLst>
          </p:cNvPr>
          <p:cNvSpPr/>
          <p:nvPr/>
        </p:nvSpPr>
        <p:spPr>
          <a:xfrm>
            <a:off x="6172200" y="989493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2097524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0F7DD-5D06-443C-53DA-D8E89B4C7CD3}"/>
              </a:ext>
            </a:extLst>
          </p:cNvPr>
          <p:cNvSpPr>
            <a:spLocks noGrp="1"/>
          </p:cNvSpPr>
          <p:nvPr>
            <p:ph type="title"/>
          </p:nvPr>
        </p:nvSpPr>
        <p:spPr/>
        <p:txBody>
          <a:bodyPr/>
          <a:lstStyle/>
          <a:p>
            <a:r>
              <a:rPr lang="en-US">
                <a:solidFill>
                  <a:schemeClr val="bg1"/>
                </a:solidFill>
              </a:rPr>
              <a:t> </a:t>
            </a:r>
          </a:p>
        </p:txBody>
      </p:sp>
      <p:sp>
        <p:nvSpPr>
          <p:cNvPr id="3" name="Content Placeholder 2">
            <a:extLst>
              <a:ext uri="{FF2B5EF4-FFF2-40B4-BE49-F238E27FC236}">
                <a16:creationId xmlns:a16="http://schemas.microsoft.com/office/drawing/2014/main" id="{DB7E7054-4D83-FFDB-C4B3-047D5CFE1A9B}"/>
              </a:ext>
            </a:extLst>
          </p:cNvPr>
          <p:cNvSpPr>
            <a:spLocks noGrp="1"/>
          </p:cNvSpPr>
          <p:nvPr>
            <p:ph idx="1"/>
          </p:nvPr>
        </p:nvSpPr>
        <p:spPr/>
        <p:txBody>
          <a:bodyPr/>
          <a:lstStyle/>
          <a:p>
            <a:pPr marL="0" indent="0" algn="ctr">
              <a:buNone/>
            </a:pPr>
            <a:endParaRPr lang="en-US">
              <a:solidFill>
                <a:schemeClr val="bg1"/>
              </a:solidFill>
            </a:endParaRPr>
          </a:p>
          <a:p>
            <a:r>
              <a:rPr lang="en-US" sz="4400" b="1">
                <a:solidFill>
                  <a:schemeClr val="bg1"/>
                </a:solidFill>
              </a:rPr>
              <a:t>Introduction</a:t>
            </a:r>
          </a:p>
          <a:p>
            <a:r>
              <a:rPr lang="en-US" sz="4400" b="1">
                <a:solidFill>
                  <a:schemeClr val="bg1"/>
                </a:solidFill>
              </a:rPr>
              <a:t>Research Problem</a:t>
            </a:r>
          </a:p>
          <a:p>
            <a:r>
              <a:rPr lang="en-US" sz="4400" b="1">
                <a:solidFill>
                  <a:schemeClr val="bg1"/>
                </a:solidFill>
              </a:rPr>
              <a:t>Research Objectives</a:t>
            </a:r>
          </a:p>
          <a:p>
            <a:r>
              <a:rPr lang="en-US" sz="4400" b="1">
                <a:solidFill>
                  <a:schemeClr val="bg1"/>
                </a:solidFill>
              </a:rPr>
              <a:t>Overall System Diagram</a:t>
            </a:r>
          </a:p>
          <a:p>
            <a:r>
              <a:rPr lang="en-US" sz="4400" b="1">
                <a:solidFill>
                  <a:schemeClr val="bg1"/>
                </a:solidFill>
              </a:rPr>
              <a:t>Individual Components</a:t>
            </a:r>
          </a:p>
          <a:p>
            <a:r>
              <a:rPr lang="en-US" sz="4400" b="1">
                <a:solidFill>
                  <a:schemeClr val="bg1"/>
                </a:solidFill>
              </a:rPr>
              <a:t>Gantt Chart</a:t>
            </a:r>
          </a:p>
          <a:p>
            <a:r>
              <a:rPr lang="en-US" sz="4400" b="1">
                <a:solidFill>
                  <a:schemeClr val="bg1"/>
                </a:solidFill>
              </a:rPr>
              <a:t>Budget</a:t>
            </a:r>
          </a:p>
          <a:p>
            <a:r>
              <a:rPr lang="en-US" sz="4400" b="1">
                <a:solidFill>
                  <a:schemeClr val="bg1"/>
                </a:solidFill>
              </a:rPr>
              <a:t>Appendix</a:t>
            </a:r>
          </a:p>
          <a:p>
            <a:pPr algn="ctr"/>
            <a:endParaRPr lang="en-US" sz="4400" b="1">
              <a:solidFill>
                <a:schemeClr val="bg1"/>
              </a:solidFill>
            </a:endParaRPr>
          </a:p>
          <a:p>
            <a:pPr marL="0" indent="0">
              <a:buNone/>
            </a:pPr>
            <a:endParaRPr lang="en-US"/>
          </a:p>
          <a:p>
            <a:endParaRPr lang="en-US"/>
          </a:p>
        </p:txBody>
      </p:sp>
      <p:pic>
        <p:nvPicPr>
          <p:cNvPr id="4" name="Picture 4">
            <a:extLst>
              <a:ext uri="{FF2B5EF4-FFF2-40B4-BE49-F238E27FC236}">
                <a16:creationId xmlns:a16="http://schemas.microsoft.com/office/drawing/2014/main" id="{76829149-9AAC-2FC7-88DE-5F8176C59B24}"/>
              </a:ext>
            </a:extLst>
          </p:cNvPr>
          <p:cNvPicPr>
            <a:picLocks noChangeAspect="1"/>
          </p:cNvPicPr>
          <p:nvPr/>
        </p:nvPicPr>
        <p:blipFill>
          <a:blip r:embed="rId2"/>
          <a:srcRect/>
          <a:stretch>
            <a:fillRect/>
          </a:stretch>
        </p:blipFill>
        <p:spPr>
          <a:xfrm>
            <a:off x="13504616" y="2619713"/>
            <a:ext cx="4326184" cy="6844327"/>
          </a:xfrm>
          <a:prstGeom prst="rect">
            <a:avLst/>
          </a:prstGeom>
        </p:spPr>
      </p:pic>
      <p:sp>
        <p:nvSpPr>
          <p:cNvPr id="8" name="TextBox 7">
            <a:extLst>
              <a:ext uri="{FF2B5EF4-FFF2-40B4-BE49-F238E27FC236}">
                <a16:creationId xmlns:a16="http://schemas.microsoft.com/office/drawing/2014/main" id="{3BF81394-622A-2837-A023-87268140C36F}"/>
              </a:ext>
            </a:extLst>
          </p:cNvPr>
          <p:cNvSpPr txBox="1"/>
          <p:nvPr/>
        </p:nvSpPr>
        <p:spPr>
          <a:xfrm>
            <a:off x="3390900" y="322135"/>
            <a:ext cx="11658600" cy="1200329"/>
          </a:xfrm>
          <a:prstGeom prst="rect">
            <a:avLst/>
          </a:prstGeom>
          <a:noFill/>
        </p:spPr>
        <p:txBody>
          <a:bodyPr wrap="square">
            <a:spAutoFit/>
          </a:bodyPr>
          <a:lstStyle/>
          <a:p>
            <a:pPr algn="ctr"/>
            <a:r>
              <a:rPr lang="en-US" sz="7200">
                <a:solidFill>
                  <a:srgbClr val="FFFFFF"/>
                </a:solidFill>
                <a:latin typeface="Bebas Neue Bold"/>
              </a:rPr>
              <a:t>YOU WILL </a:t>
            </a:r>
            <a:r>
              <a:rPr lang="en-US" sz="7200">
                <a:solidFill>
                  <a:srgbClr val="FFC000"/>
                </a:solidFill>
                <a:latin typeface="Bebas Neue Bold"/>
              </a:rPr>
              <a:t>BE TAKEN THROUGH</a:t>
            </a:r>
            <a:endParaRPr lang="en-US" sz="7200">
              <a:solidFill>
                <a:srgbClr val="FFC000"/>
              </a:solidFill>
            </a:endParaRPr>
          </a:p>
        </p:txBody>
      </p:sp>
      <p:pic>
        <p:nvPicPr>
          <p:cNvPr id="9" name="Picture 2">
            <a:extLst>
              <a:ext uri="{FF2B5EF4-FFF2-40B4-BE49-F238E27FC236}">
                <a16:creationId xmlns:a16="http://schemas.microsoft.com/office/drawing/2014/main" id="{9D089AD0-72D7-DF23-8187-B17B8C09B137}"/>
              </a:ext>
            </a:extLst>
          </p:cNvPr>
          <p:cNvPicPr>
            <a:picLocks noChangeAspect="1"/>
          </p:cNvPicPr>
          <p:nvPr/>
        </p:nvPicPr>
        <p:blipFill>
          <a:blip r:embed="rId3">
            <a:alphaModFix amt="19999"/>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457200" y="975675"/>
            <a:ext cx="10355702" cy="8854125"/>
          </a:xfrm>
          <a:prstGeom prst="rect">
            <a:avLst/>
          </a:prstGeom>
        </p:spPr>
      </p:pic>
    </p:spTree>
    <p:extLst>
      <p:ext uri="{BB962C8B-B14F-4D97-AF65-F5344CB8AC3E}">
        <p14:creationId xmlns:p14="http://schemas.microsoft.com/office/powerpoint/2010/main" val="161792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7275F6-5FC7-A95B-EF98-B58B1158685F}"/>
              </a:ext>
            </a:extLst>
          </p:cNvPr>
          <p:cNvSpPr txBox="1"/>
          <p:nvPr/>
        </p:nvSpPr>
        <p:spPr>
          <a:xfrm>
            <a:off x="2952750" y="31442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Research </a:t>
            </a:r>
            <a:r>
              <a:rPr lang="en-US" sz="7200">
                <a:solidFill>
                  <a:srgbClr val="FFC000"/>
                </a:solidFill>
                <a:latin typeface="Bebas Neue Bold" panose="020B0604020202020204" charset="0"/>
              </a:rPr>
              <a:t>objectives </a:t>
            </a:r>
          </a:p>
        </p:txBody>
      </p:sp>
      <p:sp>
        <p:nvSpPr>
          <p:cNvPr id="3" name="TextBox 5">
            <a:extLst>
              <a:ext uri="{FF2B5EF4-FFF2-40B4-BE49-F238E27FC236}">
                <a16:creationId xmlns:a16="http://schemas.microsoft.com/office/drawing/2014/main" id="{BC6E72E4-683B-CE73-B8BF-D02084F44AB9}"/>
              </a:ext>
            </a:extLst>
          </p:cNvPr>
          <p:cNvSpPr txBox="1"/>
          <p:nvPr/>
        </p:nvSpPr>
        <p:spPr>
          <a:xfrm>
            <a:off x="5841004" y="3876266"/>
            <a:ext cx="12225769" cy="3642407"/>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Investigate the effects of phonological dyslexia on learning letters, spellings, and their sounds, and to identify effective strategies for overcoming the associated learning difficulties. </a:t>
            </a:r>
            <a:endParaRPr lang="en-US" sz="3200" b="0" i="0">
              <a:solidFill>
                <a:schemeClr val="bg1"/>
              </a:solidFill>
              <a:effectLst/>
            </a:endParaRPr>
          </a:p>
          <a:p>
            <a:pPr marL="343282" lvl="1">
              <a:lnSpc>
                <a:spcPts val="4102"/>
              </a:lnSpc>
            </a:pPr>
            <a:r>
              <a:rPr lang="en-US" sz="3200">
                <a:solidFill>
                  <a:srgbClr val="FFFFFF"/>
                </a:solidFill>
                <a:latin typeface="Bebas Neue Bold" panose="020B0604020202020204" charset="0"/>
              </a:rPr>
              <a:t> </a:t>
            </a: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pic>
        <p:nvPicPr>
          <p:cNvPr id="5" name="Picture 11">
            <a:extLst>
              <a:ext uri="{FF2B5EF4-FFF2-40B4-BE49-F238E27FC236}">
                <a16:creationId xmlns:a16="http://schemas.microsoft.com/office/drawing/2014/main" id="{CEF4B693-96C1-0C89-9197-C7F154DBA2E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102573" y="2000973"/>
            <a:ext cx="4738431" cy="5805123"/>
          </a:xfrm>
          <a:prstGeom prst="rect">
            <a:avLst/>
          </a:prstGeom>
        </p:spPr>
      </p:pic>
      <p:sp>
        <p:nvSpPr>
          <p:cNvPr id="6" name="Rectangle 5">
            <a:extLst>
              <a:ext uri="{FF2B5EF4-FFF2-40B4-BE49-F238E27FC236}">
                <a16:creationId xmlns:a16="http://schemas.microsoft.com/office/drawing/2014/main" id="{751549E3-5E15-3F02-1A0E-12C7578AF537}"/>
              </a:ext>
            </a:extLst>
          </p:cNvPr>
          <p:cNvSpPr/>
          <p:nvPr/>
        </p:nvSpPr>
        <p:spPr>
          <a:xfrm>
            <a:off x="6172200" y="988018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sp>
        <p:nvSpPr>
          <p:cNvPr id="4" name="TextBox 3">
            <a:extLst>
              <a:ext uri="{FF2B5EF4-FFF2-40B4-BE49-F238E27FC236}">
                <a16:creationId xmlns:a16="http://schemas.microsoft.com/office/drawing/2014/main" id="{F51E8088-2E8B-7F6F-0398-FB6E81C7633C}"/>
              </a:ext>
            </a:extLst>
          </p:cNvPr>
          <p:cNvSpPr txBox="1"/>
          <p:nvPr/>
        </p:nvSpPr>
        <p:spPr>
          <a:xfrm>
            <a:off x="6172200" y="3036102"/>
            <a:ext cx="10415358" cy="707886"/>
          </a:xfrm>
          <a:prstGeom prst="rect">
            <a:avLst/>
          </a:prstGeom>
          <a:noFill/>
        </p:spPr>
        <p:txBody>
          <a:bodyPr wrap="square">
            <a:spAutoFit/>
          </a:bodyPr>
          <a:lstStyle/>
          <a:p>
            <a:pPr algn="ctr"/>
            <a:r>
              <a:rPr lang="en-US" sz="4000">
                <a:solidFill>
                  <a:schemeClr val="bg1"/>
                </a:solidFill>
                <a:latin typeface="Bebas Neue Bold" panose="020B0604020202020204" charset="0"/>
              </a:rPr>
              <a:t>Main </a:t>
            </a:r>
            <a:r>
              <a:rPr lang="en-US" sz="4000">
                <a:solidFill>
                  <a:srgbClr val="FFC000"/>
                </a:solidFill>
                <a:latin typeface="Bebas Neue Bold" panose="020B0604020202020204" charset="0"/>
              </a:rPr>
              <a:t>objective </a:t>
            </a:r>
          </a:p>
        </p:txBody>
      </p:sp>
    </p:spTree>
    <p:extLst>
      <p:ext uri="{BB962C8B-B14F-4D97-AF65-F5344CB8AC3E}">
        <p14:creationId xmlns:p14="http://schemas.microsoft.com/office/powerpoint/2010/main" val="507354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316158-9FB7-FDC4-3865-BD48D8FEB94F}"/>
              </a:ext>
            </a:extLst>
          </p:cNvPr>
          <p:cNvSpPr txBox="1"/>
          <p:nvPr/>
        </p:nvSpPr>
        <p:spPr>
          <a:xfrm>
            <a:off x="2952750" y="31442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sub </a:t>
            </a:r>
            <a:r>
              <a:rPr lang="en-US" sz="7200">
                <a:solidFill>
                  <a:srgbClr val="FFC000"/>
                </a:solidFill>
                <a:latin typeface="Bebas Neue Bold" panose="020B0604020202020204" charset="0"/>
              </a:rPr>
              <a:t>objectives </a:t>
            </a:r>
          </a:p>
        </p:txBody>
      </p:sp>
      <p:sp>
        <p:nvSpPr>
          <p:cNvPr id="3" name="TextBox 5">
            <a:extLst>
              <a:ext uri="{FF2B5EF4-FFF2-40B4-BE49-F238E27FC236}">
                <a16:creationId xmlns:a16="http://schemas.microsoft.com/office/drawing/2014/main" id="{F3558B53-7D08-80B0-1296-11F3F1C8CE51}"/>
              </a:ext>
            </a:extLst>
          </p:cNvPr>
          <p:cNvSpPr txBox="1"/>
          <p:nvPr/>
        </p:nvSpPr>
        <p:spPr>
          <a:xfrm>
            <a:off x="822960" y="1894293"/>
            <a:ext cx="17084040" cy="6805133"/>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Use audible models and voice recognition to help children learn letters and their sounds. </a:t>
            </a:r>
          </a:p>
          <a:p>
            <a:pPr marL="914782" lvl="1" indent="-571500">
              <a:lnSpc>
                <a:spcPts val="4102"/>
              </a:lnSpc>
              <a:buFont typeface="Arial" panose="020B0604020202020204" pitchFamily="34" charset="0"/>
              <a:buChar char="•"/>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The app will incorporate image pre-processing to allow children to upload written letters or words for the app to check.</a:t>
            </a:r>
          </a:p>
          <a:p>
            <a:pPr marL="914782" lvl="1" indent="-571500">
              <a:lnSpc>
                <a:spcPts val="4102"/>
              </a:lnSpc>
              <a:buFont typeface="Arial" panose="020B0604020202020204" pitchFamily="34" charset="0"/>
              <a:buChar char="•"/>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Will use language models in text infilling to help children learn and develop their understanding of letters.</a:t>
            </a:r>
          </a:p>
          <a:p>
            <a:pPr marL="914782" lvl="1" indent="-571500">
              <a:lnSpc>
                <a:spcPts val="4102"/>
              </a:lnSpc>
              <a:buFont typeface="Arial" panose="020B0604020202020204" pitchFamily="34" charset="0"/>
              <a:buChar char="•"/>
            </a:pPr>
            <a:endParaRPr lang="en-US" sz="3200">
              <a:solidFill>
                <a:schemeClr val="bg1"/>
              </a:solidFill>
            </a:endParaRPr>
          </a:p>
          <a:p>
            <a:pPr marL="343282" lvl="1">
              <a:lnSpc>
                <a:spcPts val="4102"/>
              </a:lnSpc>
            </a:pPr>
            <a:endParaRPr lang="en-US" sz="3200" b="0" i="0">
              <a:solidFill>
                <a:schemeClr val="bg1"/>
              </a:solidFill>
              <a:effectLst/>
            </a:endParaRP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sp>
        <p:nvSpPr>
          <p:cNvPr id="4" name="Rectangle 3">
            <a:extLst>
              <a:ext uri="{FF2B5EF4-FFF2-40B4-BE49-F238E27FC236}">
                <a16:creationId xmlns:a16="http://schemas.microsoft.com/office/drawing/2014/main" id="{95840A7C-BFC6-4D27-8891-8E234BD1C101}"/>
              </a:ext>
            </a:extLst>
          </p:cNvPr>
          <p:cNvSpPr/>
          <p:nvPr/>
        </p:nvSpPr>
        <p:spPr>
          <a:xfrm>
            <a:off x="6172200" y="992443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2429886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0DCB6A-5AD3-1E87-3329-223A68E0F082}"/>
              </a:ext>
            </a:extLst>
          </p:cNvPr>
          <p:cNvSpPr txBox="1"/>
          <p:nvPr/>
        </p:nvSpPr>
        <p:spPr>
          <a:xfrm>
            <a:off x="3890124" y="54320"/>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Research </a:t>
            </a:r>
            <a:r>
              <a:rPr lang="en-US" sz="7200">
                <a:solidFill>
                  <a:srgbClr val="FFC000"/>
                </a:solidFill>
                <a:latin typeface="Bebas Neue Bold" panose="020B0604020202020204" charset="0"/>
              </a:rPr>
              <a:t>gap</a:t>
            </a:r>
          </a:p>
        </p:txBody>
      </p:sp>
      <p:sp>
        <p:nvSpPr>
          <p:cNvPr id="3" name="Rectangle 2">
            <a:extLst>
              <a:ext uri="{FF2B5EF4-FFF2-40B4-BE49-F238E27FC236}">
                <a16:creationId xmlns:a16="http://schemas.microsoft.com/office/drawing/2014/main" id="{F43F1CF7-A8C7-3529-FC89-1ACC0191A9A2}"/>
              </a:ext>
            </a:extLst>
          </p:cNvPr>
          <p:cNvSpPr/>
          <p:nvPr/>
        </p:nvSpPr>
        <p:spPr>
          <a:xfrm>
            <a:off x="6172200" y="98654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graphicFrame>
        <p:nvGraphicFramePr>
          <p:cNvPr id="68" name="Table 67">
            <a:extLst>
              <a:ext uri="{FF2B5EF4-FFF2-40B4-BE49-F238E27FC236}">
                <a16:creationId xmlns:a16="http://schemas.microsoft.com/office/drawing/2014/main" id="{70346814-BF3C-DCF1-2AF2-4590DBE1312E}"/>
              </a:ext>
            </a:extLst>
          </p:cNvPr>
          <p:cNvGraphicFramePr>
            <a:graphicFrameLocks noGrp="1"/>
          </p:cNvGraphicFramePr>
          <p:nvPr>
            <p:extLst>
              <p:ext uri="{D42A27DB-BD31-4B8C-83A1-F6EECF244321}">
                <p14:modId xmlns:p14="http://schemas.microsoft.com/office/powerpoint/2010/main" val="2887555791"/>
              </p:ext>
            </p:extLst>
          </p:nvPr>
        </p:nvGraphicFramePr>
        <p:xfrm>
          <a:off x="3936664" y="1382397"/>
          <a:ext cx="12100562" cy="7095848"/>
        </p:xfrm>
        <a:graphic>
          <a:graphicData uri="http://schemas.openxmlformats.org/drawingml/2006/table">
            <a:tbl>
              <a:tblPr firstRow="1" firstCol="1" bandRow="1">
                <a:tableStyleId>{5C22544A-7EE6-4342-B048-85BDC9FD1C3A}</a:tableStyleId>
              </a:tblPr>
              <a:tblGrid>
                <a:gridCol w="2807331">
                  <a:extLst>
                    <a:ext uri="{9D8B030D-6E8A-4147-A177-3AD203B41FA5}">
                      <a16:colId xmlns:a16="http://schemas.microsoft.com/office/drawing/2014/main" val="1976888426"/>
                    </a:ext>
                  </a:extLst>
                </a:gridCol>
                <a:gridCol w="1258458">
                  <a:extLst>
                    <a:ext uri="{9D8B030D-6E8A-4147-A177-3AD203B41FA5}">
                      <a16:colId xmlns:a16="http://schemas.microsoft.com/office/drawing/2014/main" val="3395908109"/>
                    </a:ext>
                  </a:extLst>
                </a:gridCol>
                <a:gridCol w="1258458">
                  <a:extLst>
                    <a:ext uri="{9D8B030D-6E8A-4147-A177-3AD203B41FA5}">
                      <a16:colId xmlns:a16="http://schemas.microsoft.com/office/drawing/2014/main" val="198001650"/>
                    </a:ext>
                  </a:extLst>
                </a:gridCol>
                <a:gridCol w="1258458">
                  <a:extLst>
                    <a:ext uri="{9D8B030D-6E8A-4147-A177-3AD203B41FA5}">
                      <a16:colId xmlns:a16="http://schemas.microsoft.com/office/drawing/2014/main" val="326179525"/>
                    </a:ext>
                  </a:extLst>
                </a:gridCol>
                <a:gridCol w="1258458">
                  <a:extLst>
                    <a:ext uri="{9D8B030D-6E8A-4147-A177-3AD203B41FA5}">
                      <a16:colId xmlns:a16="http://schemas.microsoft.com/office/drawing/2014/main" val="304317014"/>
                    </a:ext>
                  </a:extLst>
                </a:gridCol>
                <a:gridCol w="1355263">
                  <a:extLst>
                    <a:ext uri="{9D8B030D-6E8A-4147-A177-3AD203B41FA5}">
                      <a16:colId xmlns:a16="http://schemas.microsoft.com/office/drawing/2014/main" val="551014496"/>
                    </a:ext>
                  </a:extLst>
                </a:gridCol>
                <a:gridCol w="1452068">
                  <a:extLst>
                    <a:ext uri="{9D8B030D-6E8A-4147-A177-3AD203B41FA5}">
                      <a16:colId xmlns:a16="http://schemas.microsoft.com/office/drawing/2014/main" val="663910173"/>
                    </a:ext>
                  </a:extLst>
                </a:gridCol>
                <a:gridCol w="1452068">
                  <a:extLst>
                    <a:ext uri="{9D8B030D-6E8A-4147-A177-3AD203B41FA5}">
                      <a16:colId xmlns:a16="http://schemas.microsoft.com/office/drawing/2014/main" val="3494779376"/>
                    </a:ext>
                  </a:extLst>
                </a:gridCol>
              </a:tblGrid>
              <a:tr h="1296039">
                <a:tc>
                  <a:txBody>
                    <a:bodyPr/>
                    <a:lstStyle/>
                    <a:p>
                      <a:pPr marL="0" marR="0">
                        <a:lnSpc>
                          <a:spcPct val="107000"/>
                        </a:lnSpc>
                        <a:spcBef>
                          <a:spcPts val="0"/>
                        </a:spcBef>
                        <a:spcAft>
                          <a:spcPts val="0"/>
                        </a:spcAft>
                      </a:pPr>
                      <a:r>
                        <a:rPr lang="en-US" sz="1800">
                          <a:effectLst/>
                        </a:rPr>
                        <a:t>Feature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r>
                        <a:rPr lang="en-US" sz="1800">
                          <a:effectLst/>
                        </a:rPr>
                        <a:t>MOBILE APPLICATION</a:t>
                      </a:r>
                    </a:p>
                    <a:p>
                      <a:pPr marL="0" marR="0">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r>
                        <a:rPr lang="en-US" sz="1800">
                          <a:effectLst/>
                        </a:rPr>
                        <a:t>Dyslexia Baca [2]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r>
                        <a:rPr lang="en-US" sz="1800">
                          <a:effectLst/>
                        </a:rPr>
                        <a:t>YALU [3]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r>
                        <a:rPr lang="en-US" sz="1800">
                          <a:effectLst/>
                        </a:rPr>
                        <a:t>The Hope</a:t>
                      </a:r>
                    </a:p>
                    <a:p>
                      <a:pPr marL="0" marR="0">
                        <a:lnSpc>
                          <a:spcPct val="107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r>
                        <a:rPr lang="en-US" sz="1800">
                          <a:effectLst/>
                        </a:rPr>
                        <a:t>ALEXZA</a:t>
                      </a:r>
                    </a:p>
                    <a:p>
                      <a:pPr marL="0" marR="0">
                        <a:lnSpc>
                          <a:spcPct val="107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r>
                        <a:rPr lang="en-US" sz="1800">
                          <a:effectLst/>
                        </a:rPr>
                        <a:t>ARUNALU</a:t>
                      </a:r>
                    </a:p>
                    <a:p>
                      <a:pPr marL="0" marR="0">
                        <a:lnSpc>
                          <a:spcPct val="107000"/>
                        </a:lnSpc>
                        <a:spcBef>
                          <a:spcPts val="0"/>
                        </a:spcBef>
                        <a:spcAft>
                          <a:spcPts val="0"/>
                        </a:spcAft>
                      </a:pPr>
                      <a:r>
                        <a:rPr lang="en-US" sz="1800">
                          <a:effectLst/>
                        </a:rPr>
                        <a:t>[5]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r>
                        <a:rPr lang="en-US" sz="1800">
                          <a:effectLst/>
                        </a:rPr>
                        <a:t>Growin’Up</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extLst>
                  <a:ext uri="{0D108BD9-81ED-4DB2-BD59-A6C34878D82A}">
                    <a16:rowId xmlns:a16="http://schemas.microsoft.com/office/drawing/2014/main" val="2832162282"/>
                  </a:ext>
                </a:extLst>
              </a:tr>
              <a:tr h="1624173">
                <a:tc>
                  <a:txBody>
                    <a:bodyPr/>
                    <a:lstStyle/>
                    <a:p>
                      <a:pPr marL="0" marR="0">
                        <a:lnSpc>
                          <a:spcPct val="107000"/>
                        </a:lnSpc>
                        <a:spcBef>
                          <a:spcPts val="0"/>
                        </a:spcBef>
                        <a:spcAft>
                          <a:spcPts val="0"/>
                        </a:spcAft>
                      </a:pPr>
                      <a:r>
                        <a:rPr lang="en-US" sz="1800">
                          <a:effectLst/>
                        </a:rPr>
                        <a:t>Audible models and voice recognition to help children learn letters and their sounds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extLst>
                  <a:ext uri="{0D108BD9-81ED-4DB2-BD59-A6C34878D82A}">
                    <a16:rowId xmlns:a16="http://schemas.microsoft.com/office/drawing/2014/main" val="3105346418"/>
                  </a:ext>
                </a:extLst>
              </a:tr>
              <a:tr h="1410111">
                <a:tc>
                  <a:txBody>
                    <a:bodyPr/>
                    <a:lstStyle/>
                    <a:p>
                      <a:pPr marL="0" marR="0">
                        <a:lnSpc>
                          <a:spcPct val="107000"/>
                        </a:lnSpc>
                        <a:spcBef>
                          <a:spcPts val="0"/>
                        </a:spcBef>
                        <a:spcAft>
                          <a:spcPts val="0"/>
                        </a:spcAft>
                      </a:pPr>
                      <a:r>
                        <a:rPr lang="en-US" sz="1800">
                          <a:effectLst/>
                        </a:rPr>
                        <a:t>Image pre-processing to allow children to upload written letters or words for the app to check</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extLst>
                  <a:ext uri="{0D108BD9-81ED-4DB2-BD59-A6C34878D82A}">
                    <a16:rowId xmlns:a16="http://schemas.microsoft.com/office/drawing/2014/main" val="3941667357"/>
                  </a:ext>
                </a:extLst>
              </a:tr>
              <a:tr h="1377012">
                <a:tc>
                  <a:txBody>
                    <a:bodyPr/>
                    <a:lstStyle/>
                    <a:p>
                      <a:pPr marL="0" marR="0">
                        <a:lnSpc>
                          <a:spcPct val="107000"/>
                        </a:lnSpc>
                        <a:spcBef>
                          <a:spcPts val="0"/>
                        </a:spcBef>
                        <a:spcAft>
                          <a:spcPts val="0"/>
                        </a:spcAft>
                      </a:pPr>
                      <a:r>
                        <a:rPr lang="en-US" sz="1800">
                          <a:effectLst/>
                        </a:rPr>
                        <a:t>language models in text infilling to help children learn and develop their understanding of letters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extLst>
                  <a:ext uri="{0D108BD9-81ED-4DB2-BD59-A6C34878D82A}">
                    <a16:rowId xmlns:a16="http://schemas.microsoft.com/office/drawing/2014/main" val="3745846371"/>
                  </a:ext>
                </a:extLst>
              </a:tr>
              <a:tr h="748741">
                <a:tc>
                  <a:txBody>
                    <a:bodyPr/>
                    <a:lstStyle/>
                    <a:p>
                      <a:pPr marL="0" marR="0">
                        <a:lnSpc>
                          <a:spcPct val="107000"/>
                        </a:lnSpc>
                        <a:spcBef>
                          <a:spcPts val="0"/>
                        </a:spcBef>
                        <a:spcAft>
                          <a:spcPts val="0"/>
                        </a:spcAft>
                      </a:pPr>
                      <a:r>
                        <a:rPr lang="en-US" sz="1800">
                          <a:effectLst/>
                        </a:rPr>
                        <a:t>Mobile solution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extLst>
                  <a:ext uri="{0D108BD9-81ED-4DB2-BD59-A6C34878D82A}">
                    <a16:rowId xmlns:a16="http://schemas.microsoft.com/office/drawing/2014/main" val="1841461074"/>
                  </a:ext>
                </a:extLst>
              </a:tr>
              <a:tr h="639772">
                <a:tc>
                  <a:txBody>
                    <a:bodyPr/>
                    <a:lstStyle/>
                    <a:p>
                      <a:pPr marL="0" marR="0">
                        <a:lnSpc>
                          <a:spcPct val="107000"/>
                        </a:lnSpc>
                        <a:spcBef>
                          <a:spcPts val="0"/>
                        </a:spcBef>
                        <a:spcAft>
                          <a:spcPts val="0"/>
                        </a:spcAft>
                      </a:pPr>
                      <a:r>
                        <a:rPr lang="en-US" sz="1800">
                          <a:effectLst/>
                        </a:rPr>
                        <a:t>Support Sinhala language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extLst>
                  <a:ext uri="{0D108BD9-81ED-4DB2-BD59-A6C34878D82A}">
                    <a16:rowId xmlns:a16="http://schemas.microsoft.com/office/drawing/2014/main" val="1439122278"/>
                  </a:ext>
                </a:extLst>
              </a:tr>
            </a:tbl>
          </a:graphicData>
        </a:graphic>
      </p:graphicFrame>
      <p:pic>
        <p:nvPicPr>
          <p:cNvPr id="69" name="Graphic 2" descr="Checkmark with solid fill">
            <a:extLst>
              <a:ext uri="{FF2B5EF4-FFF2-40B4-BE49-F238E27FC236}">
                <a16:creationId xmlns:a16="http://schemas.microsoft.com/office/drawing/2014/main" id="{D7FF0853-09B5-A30A-F0EB-D4E6C6B463E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07425" y="3313241"/>
            <a:ext cx="385906" cy="385906"/>
          </a:xfrm>
          <a:prstGeom prst="rect">
            <a:avLst/>
          </a:prstGeom>
        </p:spPr>
      </p:pic>
      <p:pic>
        <p:nvPicPr>
          <p:cNvPr id="70" name="Graphic 3" descr="Checkmark with solid fill">
            <a:extLst>
              <a:ext uri="{FF2B5EF4-FFF2-40B4-BE49-F238E27FC236}">
                <a16:creationId xmlns:a16="http://schemas.microsoft.com/office/drawing/2014/main" id="{61E90B17-72C5-9B65-DAE6-D7075572A6D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07425" y="4738964"/>
            <a:ext cx="385902" cy="382714"/>
          </a:xfrm>
          <a:prstGeom prst="rect">
            <a:avLst/>
          </a:prstGeom>
        </p:spPr>
      </p:pic>
      <p:pic>
        <p:nvPicPr>
          <p:cNvPr id="71" name="Graphic 4" descr="Checkmark with solid fill">
            <a:extLst>
              <a:ext uri="{FF2B5EF4-FFF2-40B4-BE49-F238E27FC236}">
                <a16:creationId xmlns:a16="http://schemas.microsoft.com/office/drawing/2014/main" id="{F222AD8E-4F00-3EC2-D766-A486D96FDD2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02412" y="6068094"/>
            <a:ext cx="385906" cy="385906"/>
          </a:xfrm>
          <a:prstGeom prst="rect">
            <a:avLst/>
          </a:prstGeom>
        </p:spPr>
      </p:pic>
      <p:pic>
        <p:nvPicPr>
          <p:cNvPr id="72" name="Graphic 9" descr="Checkmark with solid fill">
            <a:extLst>
              <a:ext uri="{FF2B5EF4-FFF2-40B4-BE49-F238E27FC236}">
                <a16:creationId xmlns:a16="http://schemas.microsoft.com/office/drawing/2014/main" id="{559DEA31-B968-5D64-9973-DC4B6AD189E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02412" y="7203075"/>
            <a:ext cx="385902" cy="382714"/>
          </a:xfrm>
          <a:prstGeom prst="rect">
            <a:avLst/>
          </a:prstGeom>
        </p:spPr>
      </p:pic>
      <p:pic>
        <p:nvPicPr>
          <p:cNvPr id="73" name="Graphic 10" descr="Checkmark with solid fill">
            <a:extLst>
              <a:ext uri="{FF2B5EF4-FFF2-40B4-BE49-F238E27FC236}">
                <a16:creationId xmlns:a16="http://schemas.microsoft.com/office/drawing/2014/main" id="{CC4414D0-39AA-5CFA-BF89-D02954DDF45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94602" y="8000129"/>
            <a:ext cx="385906" cy="382714"/>
          </a:xfrm>
          <a:prstGeom prst="rect">
            <a:avLst/>
          </a:prstGeom>
        </p:spPr>
      </p:pic>
      <p:pic>
        <p:nvPicPr>
          <p:cNvPr id="74" name="Graphic 11" descr="Close with solid fill">
            <a:extLst>
              <a:ext uri="{FF2B5EF4-FFF2-40B4-BE49-F238E27FC236}">
                <a16:creationId xmlns:a16="http://schemas.microsoft.com/office/drawing/2014/main" id="{DF9F69CA-1AB4-C107-F8E4-93ED03ACB7A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32449" y="3254683"/>
            <a:ext cx="462445" cy="462445"/>
          </a:xfrm>
          <a:prstGeom prst="rect">
            <a:avLst/>
          </a:prstGeom>
        </p:spPr>
      </p:pic>
      <p:pic>
        <p:nvPicPr>
          <p:cNvPr id="75" name="Graphic 12" descr="Close with solid fill">
            <a:extLst>
              <a:ext uri="{FF2B5EF4-FFF2-40B4-BE49-F238E27FC236}">
                <a16:creationId xmlns:a16="http://schemas.microsoft.com/office/drawing/2014/main" id="{1C52E0CC-227B-188D-ED42-018EB8A1DBC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20229" y="3243126"/>
            <a:ext cx="462445" cy="465637"/>
          </a:xfrm>
          <a:prstGeom prst="rect">
            <a:avLst/>
          </a:prstGeom>
        </p:spPr>
      </p:pic>
      <p:pic>
        <p:nvPicPr>
          <p:cNvPr id="76" name="Graphic 18" descr="Close with solid fill">
            <a:extLst>
              <a:ext uri="{FF2B5EF4-FFF2-40B4-BE49-F238E27FC236}">
                <a16:creationId xmlns:a16="http://schemas.microsoft.com/office/drawing/2014/main" id="{6AD67256-0482-2FED-A69F-A19E2179FAA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85561" y="3264092"/>
            <a:ext cx="465637" cy="462445"/>
          </a:xfrm>
          <a:prstGeom prst="rect">
            <a:avLst/>
          </a:prstGeom>
        </p:spPr>
      </p:pic>
      <p:pic>
        <p:nvPicPr>
          <p:cNvPr id="77" name="Graphic 19" descr="Close with solid fill">
            <a:extLst>
              <a:ext uri="{FF2B5EF4-FFF2-40B4-BE49-F238E27FC236}">
                <a16:creationId xmlns:a16="http://schemas.microsoft.com/office/drawing/2014/main" id="{D12F10CB-A69C-9470-7F8A-7D9D2F8DBC0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54184" y="3293100"/>
            <a:ext cx="462445" cy="462446"/>
          </a:xfrm>
          <a:prstGeom prst="rect">
            <a:avLst/>
          </a:prstGeom>
        </p:spPr>
      </p:pic>
      <p:pic>
        <p:nvPicPr>
          <p:cNvPr id="78" name="Graphic 20" descr="Close with solid fill">
            <a:extLst>
              <a:ext uri="{FF2B5EF4-FFF2-40B4-BE49-F238E27FC236}">
                <a16:creationId xmlns:a16="http://schemas.microsoft.com/office/drawing/2014/main" id="{1D2AE09A-3964-7645-312F-AE1D6C68BE5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56569" y="3299450"/>
            <a:ext cx="462445" cy="462446"/>
          </a:xfrm>
          <a:prstGeom prst="rect">
            <a:avLst/>
          </a:prstGeom>
        </p:spPr>
      </p:pic>
      <p:pic>
        <p:nvPicPr>
          <p:cNvPr id="79" name="Graphic 21" descr="Close with solid fill">
            <a:extLst>
              <a:ext uri="{FF2B5EF4-FFF2-40B4-BE49-F238E27FC236}">
                <a16:creationId xmlns:a16="http://schemas.microsoft.com/office/drawing/2014/main" id="{999DF2C3-12BA-EF64-8DAC-97FC783B232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88479" y="3265986"/>
            <a:ext cx="462449" cy="465637"/>
          </a:xfrm>
          <a:prstGeom prst="rect">
            <a:avLst/>
          </a:prstGeom>
        </p:spPr>
      </p:pic>
      <p:pic>
        <p:nvPicPr>
          <p:cNvPr id="80" name="Graphic 22" descr="Close with solid fill">
            <a:extLst>
              <a:ext uri="{FF2B5EF4-FFF2-40B4-BE49-F238E27FC236}">
                <a16:creationId xmlns:a16="http://schemas.microsoft.com/office/drawing/2014/main" id="{C67B7F15-261B-EE23-4ED5-8546179044C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24293" y="4797839"/>
            <a:ext cx="462445" cy="462445"/>
          </a:xfrm>
          <a:prstGeom prst="rect">
            <a:avLst/>
          </a:prstGeom>
        </p:spPr>
      </p:pic>
      <p:pic>
        <p:nvPicPr>
          <p:cNvPr id="81" name="Graphic 23" descr="Close with solid fill">
            <a:extLst>
              <a:ext uri="{FF2B5EF4-FFF2-40B4-BE49-F238E27FC236}">
                <a16:creationId xmlns:a16="http://schemas.microsoft.com/office/drawing/2014/main" id="{70156431-1776-52CD-EFE4-9D6B8E443EB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9782" y="4809094"/>
            <a:ext cx="462445" cy="462445"/>
          </a:xfrm>
          <a:prstGeom prst="rect">
            <a:avLst/>
          </a:prstGeom>
        </p:spPr>
      </p:pic>
      <p:pic>
        <p:nvPicPr>
          <p:cNvPr id="82" name="Graphic 24" descr="Close with solid fill">
            <a:extLst>
              <a:ext uri="{FF2B5EF4-FFF2-40B4-BE49-F238E27FC236}">
                <a16:creationId xmlns:a16="http://schemas.microsoft.com/office/drawing/2014/main" id="{06CB7505-C48A-80E8-4B14-0E66768EE1C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55723" y="4857604"/>
            <a:ext cx="462445" cy="462445"/>
          </a:xfrm>
          <a:prstGeom prst="rect">
            <a:avLst/>
          </a:prstGeom>
        </p:spPr>
      </p:pic>
      <p:pic>
        <p:nvPicPr>
          <p:cNvPr id="83" name="Graphic 25" descr="Close with solid fill">
            <a:extLst>
              <a:ext uri="{FF2B5EF4-FFF2-40B4-BE49-F238E27FC236}">
                <a16:creationId xmlns:a16="http://schemas.microsoft.com/office/drawing/2014/main" id="{A0277934-9FBA-26DF-3F52-5783F688D90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34067" y="4857605"/>
            <a:ext cx="462445" cy="462445"/>
          </a:xfrm>
          <a:prstGeom prst="rect">
            <a:avLst/>
          </a:prstGeom>
        </p:spPr>
      </p:pic>
      <p:pic>
        <p:nvPicPr>
          <p:cNvPr id="84" name="Graphic 26" descr="Close with solid fill">
            <a:extLst>
              <a:ext uri="{FF2B5EF4-FFF2-40B4-BE49-F238E27FC236}">
                <a16:creationId xmlns:a16="http://schemas.microsoft.com/office/drawing/2014/main" id="{525AE7F4-D543-D5E2-ED7F-CA72C3A63CA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75314" y="4860796"/>
            <a:ext cx="462445" cy="462446"/>
          </a:xfrm>
          <a:prstGeom prst="rect">
            <a:avLst/>
          </a:prstGeom>
        </p:spPr>
      </p:pic>
      <p:pic>
        <p:nvPicPr>
          <p:cNvPr id="85" name="Graphic 27" descr="Close with solid fill">
            <a:extLst>
              <a:ext uri="{FF2B5EF4-FFF2-40B4-BE49-F238E27FC236}">
                <a16:creationId xmlns:a16="http://schemas.microsoft.com/office/drawing/2014/main" id="{7588E40E-E578-B201-91E1-A83378E640C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92025" y="4857605"/>
            <a:ext cx="462449" cy="465637"/>
          </a:xfrm>
          <a:prstGeom prst="rect">
            <a:avLst/>
          </a:prstGeom>
        </p:spPr>
      </p:pic>
      <p:pic>
        <p:nvPicPr>
          <p:cNvPr id="86" name="Graphic 41" descr="Close with solid fill">
            <a:extLst>
              <a:ext uri="{FF2B5EF4-FFF2-40B4-BE49-F238E27FC236}">
                <a16:creationId xmlns:a16="http://schemas.microsoft.com/office/drawing/2014/main" id="{425610EC-5F94-0C37-CB9B-0A5B356396F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80959" y="6090273"/>
            <a:ext cx="465637" cy="462449"/>
          </a:xfrm>
          <a:prstGeom prst="rect">
            <a:avLst/>
          </a:prstGeom>
        </p:spPr>
      </p:pic>
      <p:pic>
        <p:nvPicPr>
          <p:cNvPr id="87" name="Graphic 42" descr="Close with solid fill">
            <a:extLst>
              <a:ext uri="{FF2B5EF4-FFF2-40B4-BE49-F238E27FC236}">
                <a16:creationId xmlns:a16="http://schemas.microsoft.com/office/drawing/2014/main" id="{89B63688-0BA9-67CA-6F9A-9A72F0E3B8A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18925" y="6040117"/>
            <a:ext cx="462449" cy="462449"/>
          </a:xfrm>
          <a:prstGeom prst="rect">
            <a:avLst/>
          </a:prstGeom>
        </p:spPr>
      </p:pic>
      <p:pic>
        <p:nvPicPr>
          <p:cNvPr id="88" name="Graphic 43" descr="Close with solid fill">
            <a:extLst>
              <a:ext uri="{FF2B5EF4-FFF2-40B4-BE49-F238E27FC236}">
                <a16:creationId xmlns:a16="http://schemas.microsoft.com/office/drawing/2014/main" id="{1620B7BB-3E0B-3D8A-4749-1796AEEAB95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9783" y="6093924"/>
            <a:ext cx="462445" cy="462446"/>
          </a:xfrm>
          <a:prstGeom prst="rect">
            <a:avLst/>
          </a:prstGeom>
        </p:spPr>
      </p:pic>
      <p:pic>
        <p:nvPicPr>
          <p:cNvPr id="89" name="Graphic 44" descr="Close with solid fill">
            <a:extLst>
              <a:ext uri="{FF2B5EF4-FFF2-40B4-BE49-F238E27FC236}">
                <a16:creationId xmlns:a16="http://schemas.microsoft.com/office/drawing/2014/main" id="{9DEC6D66-3241-FA32-35B4-58319638527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34067" y="6040117"/>
            <a:ext cx="462445" cy="462446"/>
          </a:xfrm>
          <a:prstGeom prst="rect">
            <a:avLst/>
          </a:prstGeom>
        </p:spPr>
      </p:pic>
      <p:pic>
        <p:nvPicPr>
          <p:cNvPr id="90" name="Graphic 45" descr="Close with solid fill">
            <a:extLst>
              <a:ext uri="{FF2B5EF4-FFF2-40B4-BE49-F238E27FC236}">
                <a16:creationId xmlns:a16="http://schemas.microsoft.com/office/drawing/2014/main" id="{012D15D7-BC6A-7D02-DF26-185B363201A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75313" y="6017847"/>
            <a:ext cx="462445" cy="462446"/>
          </a:xfrm>
          <a:prstGeom prst="rect">
            <a:avLst/>
          </a:prstGeom>
        </p:spPr>
      </p:pic>
      <p:pic>
        <p:nvPicPr>
          <p:cNvPr id="91" name="Graphic 46" descr="Close with solid fill">
            <a:extLst>
              <a:ext uri="{FF2B5EF4-FFF2-40B4-BE49-F238E27FC236}">
                <a16:creationId xmlns:a16="http://schemas.microsoft.com/office/drawing/2014/main" id="{C7B69426-A263-A41F-0121-833E89640D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88483" y="6032444"/>
            <a:ext cx="462445" cy="465637"/>
          </a:xfrm>
          <a:prstGeom prst="rect">
            <a:avLst/>
          </a:prstGeom>
        </p:spPr>
      </p:pic>
      <p:pic>
        <p:nvPicPr>
          <p:cNvPr id="92" name="Graphic 71" descr="Checkmark with solid fill">
            <a:extLst>
              <a:ext uri="{FF2B5EF4-FFF2-40B4-BE49-F238E27FC236}">
                <a16:creationId xmlns:a16="http://schemas.microsoft.com/office/drawing/2014/main" id="{897A0B8C-6D3F-2B4A-185B-DC29F52CB31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4375" y="7258179"/>
            <a:ext cx="385906" cy="385905"/>
          </a:xfrm>
          <a:prstGeom prst="rect">
            <a:avLst/>
          </a:prstGeom>
        </p:spPr>
      </p:pic>
      <p:pic>
        <p:nvPicPr>
          <p:cNvPr id="93" name="Graphic 72" descr="Checkmark with solid fill">
            <a:extLst>
              <a:ext uri="{FF2B5EF4-FFF2-40B4-BE49-F238E27FC236}">
                <a16:creationId xmlns:a16="http://schemas.microsoft.com/office/drawing/2014/main" id="{FECA38AB-E45F-A9C8-C3F5-34C9B94514A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30347" y="7258181"/>
            <a:ext cx="385903" cy="385903"/>
          </a:xfrm>
          <a:prstGeom prst="rect">
            <a:avLst/>
          </a:prstGeom>
        </p:spPr>
      </p:pic>
      <p:pic>
        <p:nvPicPr>
          <p:cNvPr id="94" name="Graphic 73" descr="Close with solid fill">
            <a:extLst>
              <a:ext uri="{FF2B5EF4-FFF2-40B4-BE49-F238E27FC236}">
                <a16:creationId xmlns:a16="http://schemas.microsoft.com/office/drawing/2014/main" id="{4D1EFC74-29D0-3DE6-0EDA-B6F7BB1857D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7655" y="7222634"/>
            <a:ext cx="462449" cy="465637"/>
          </a:xfrm>
          <a:prstGeom prst="rect">
            <a:avLst/>
          </a:prstGeom>
        </p:spPr>
      </p:pic>
      <p:pic>
        <p:nvPicPr>
          <p:cNvPr id="95" name="Graphic 74" descr="Checkmark with solid fill">
            <a:extLst>
              <a:ext uri="{FF2B5EF4-FFF2-40B4-BE49-F238E27FC236}">
                <a16:creationId xmlns:a16="http://schemas.microsoft.com/office/drawing/2014/main" id="{51A75E32-0C46-81B7-D951-0E341C4DFB8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92454" y="7251346"/>
            <a:ext cx="385903" cy="385903"/>
          </a:xfrm>
          <a:prstGeom prst="rect">
            <a:avLst/>
          </a:prstGeom>
        </p:spPr>
      </p:pic>
      <p:pic>
        <p:nvPicPr>
          <p:cNvPr id="96" name="Graphic 75" descr="Checkmark with solid fill">
            <a:extLst>
              <a:ext uri="{FF2B5EF4-FFF2-40B4-BE49-F238E27FC236}">
                <a16:creationId xmlns:a16="http://schemas.microsoft.com/office/drawing/2014/main" id="{695928FD-31EF-9410-14E6-2330B702416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5313" y="7233757"/>
            <a:ext cx="385906" cy="385905"/>
          </a:xfrm>
          <a:prstGeom prst="rect">
            <a:avLst/>
          </a:prstGeom>
        </p:spPr>
      </p:pic>
      <p:pic>
        <p:nvPicPr>
          <p:cNvPr id="97" name="Graphic 76" descr="Checkmark with solid fill">
            <a:extLst>
              <a:ext uri="{FF2B5EF4-FFF2-40B4-BE49-F238E27FC236}">
                <a16:creationId xmlns:a16="http://schemas.microsoft.com/office/drawing/2014/main" id="{0A5C89F3-A57A-8993-9A06-ADB0E64318B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07714" y="7199886"/>
            <a:ext cx="385903" cy="385903"/>
          </a:xfrm>
          <a:prstGeom prst="rect">
            <a:avLst/>
          </a:prstGeom>
        </p:spPr>
      </p:pic>
      <p:pic>
        <p:nvPicPr>
          <p:cNvPr id="98" name="Graphic 77" descr="Checkmark with solid fill">
            <a:extLst>
              <a:ext uri="{FF2B5EF4-FFF2-40B4-BE49-F238E27FC236}">
                <a16:creationId xmlns:a16="http://schemas.microsoft.com/office/drawing/2014/main" id="{E96CC883-5D1B-A1EF-1EDB-3E13813AD4C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64407" y="8000129"/>
            <a:ext cx="382715" cy="385903"/>
          </a:xfrm>
          <a:prstGeom prst="rect">
            <a:avLst/>
          </a:prstGeom>
        </p:spPr>
      </p:pic>
      <p:pic>
        <p:nvPicPr>
          <p:cNvPr id="99" name="Graphic 78" descr="Checkmark with solid fill">
            <a:extLst>
              <a:ext uri="{FF2B5EF4-FFF2-40B4-BE49-F238E27FC236}">
                <a16:creationId xmlns:a16="http://schemas.microsoft.com/office/drawing/2014/main" id="{E1852709-D21C-9027-ABCF-50F753964D5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65024" y="7973482"/>
            <a:ext cx="385904" cy="385905"/>
          </a:xfrm>
          <a:prstGeom prst="rect">
            <a:avLst/>
          </a:prstGeom>
        </p:spPr>
      </p:pic>
      <p:pic>
        <p:nvPicPr>
          <p:cNvPr id="100" name="Graphic 79" descr="Close with solid fill">
            <a:extLst>
              <a:ext uri="{FF2B5EF4-FFF2-40B4-BE49-F238E27FC236}">
                <a16:creationId xmlns:a16="http://schemas.microsoft.com/office/drawing/2014/main" id="{2C0E0355-0919-4E43-D486-037F57C5654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14264" y="7961857"/>
            <a:ext cx="462447" cy="462446"/>
          </a:xfrm>
          <a:prstGeom prst="rect">
            <a:avLst/>
          </a:prstGeom>
        </p:spPr>
      </p:pic>
      <p:pic>
        <p:nvPicPr>
          <p:cNvPr id="101" name="Graphic 80" descr="Close with solid fill">
            <a:extLst>
              <a:ext uri="{FF2B5EF4-FFF2-40B4-BE49-F238E27FC236}">
                <a16:creationId xmlns:a16="http://schemas.microsoft.com/office/drawing/2014/main" id="{ABD62014-9B7D-D548-C7CD-5F1DE646ACB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41953" y="7958620"/>
            <a:ext cx="462447" cy="462446"/>
          </a:xfrm>
          <a:prstGeom prst="rect">
            <a:avLst/>
          </a:prstGeom>
        </p:spPr>
      </p:pic>
      <p:pic>
        <p:nvPicPr>
          <p:cNvPr id="102" name="Graphic 81" descr="Close with solid fill">
            <a:extLst>
              <a:ext uri="{FF2B5EF4-FFF2-40B4-BE49-F238E27FC236}">
                <a16:creationId xmlns:a16="http://schemas.microsoft.com/office/drawing/2014/main" id="{A4090446-3637-D788-2616-1D3BFC8908D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6920" y="7953331"/>
            <a:ext cx="465637" cy="462449"/>
          </a:xfrm>
          <a:prstGeom prst="rect">
            <a:avLst/>
          </a:prstGeom>
        </p:spPr>
      </p:pic>
      <p:pic>
        <p:nvPicPr>
          <p:cNvPr id="103" name="Graphic 82" descr="Close with solid fill">
            <a:extLst>
              <a:ext uri="{FF2B5EF4-FFF2-40B4-BE49-F238E27FC236}">
                <a16:creationId xmlns:a16="http://schemas.microsoft.com/office/drawing/2014/main" id="{60BD1F89-EFB4-C2C7-6558-8EC0A17B5B9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04491" y="7953331"/>
            <a:ext cx="462445" cy="465637"/>
          </a:xfrm>
          <a:prstGeom prst="rect">
            <a:avLst/>
          </a:prstGeom>
        </p:spPr>
      </p:pic>
    </p:spTree>
    <p:extLst>
      <p:ext uri="{BB962C8B-B14F-4D97-AF65-F5344CB8AC3E}">
        <p14:creationId xmlns:p14="http://schemas.microsoft.com/office/powerpoint/2010/main" val="3200504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F4343-7DBC-7707-829B-6DE7ED9DC42F}"/>
              </a:ext>
            </a:extLst>
          </p:cNvPr>
          <p:cNvSpPr txBox="1"/>
          <p:nvPr/>
        </p:nvSpPr>
        <p:spPr>
          <a:xfrm>
            <a:off x="4678066" y="3766222"/>
            <a:ext cx="12382500" cy="1569660"/>
          </a:xfrm>
          <a:prstGeom prst="rect">
            <a:avLst/>
          </a:prstGeom>
          <a:noFill/>
        </p:spPr>
        <p:txBody>
          <a:bodyPr wrap="square">
            <a:spAutoFit/>
          </a:bodyPr>
          <a:lstStyle/>
          <a:p>
            <a:pPr algn="ctr"/>
            <a:r>
              <a:rPr lang="en-US" sz="9600">
                <a:solidFill>
                  <a:schemeClr val="bg1"/>
                </a:solidFill>
                <a:latin typeface="Bebas Neue Bold" panose="020B0604020202020204" charset="0"/>
              </a:rPr>
              <a:t> Methodology</a:t>
            </a:r>
          </a:p>
        </p:txBody>
      </p:sp>
      <p:pic>
        <p:nvPicPr>
          <p:cNvPr id="2" name="Picture 13">
            <a:extLst>
              <a:ext uri="{FF2B5EF4-FFF2-40B4-BE49-F238E27FC236}">
                <a16:creationId xmlns:a16="http://schemas.microsoft.com/office/drawing/2014/main" id="{4409C72B-CE07-994F-F31D-C0438269D3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69989" y="1341155"/>
            <a:ext cx="4065340" cy="7604689"/>
          </a:xfrm>
          <a:prstGeom prst="rect">
            <a:avLst/>
          </a:prstGeom>
        </p:spPr>
      </p:pic>
      <p:sp>
        <p:nvSpPr>
          <p:cNvPr id="5" name="Rectangle 4">
            <a:extLst>
              <a:ext uri="{FF2B5EF4-FFF2-40B4-BE49-F238E27FC236}">
                <a16:creationId xmlns:a16="http://schemas.microsoft.com/office/drawing/2014/main" id="{038A8639-7934-1824-16BB-B6D2CE1388DB}"/>
              </a:ext>
            </a:extLst>
          </p:cNvPr>
          <p:cNvSpPr/>
          <p:nvPr/>
        </p:nvSpPr>
        <p:spPr>
          <a:xfrm>
            <a:off x="6172200" y="990968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3128183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C8E200-2A38-4CF5-36BE-DABAA3AADB91}"/>
              </a:ext>
            </a:extLst>
          </p:cNvPr>
          <p:cNvSpPr txBox="1"/>
          <p:nvPr/>
        </p:nvSpPr>
        <p:spPr>
          <a:xfrm>
            <a:off x="2952750" y="31442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Component overview </a:t>
            </a:r>
            <a:r>
              <a:rPr lang="en-US" sz="7200">
                <a:solidFill>
                  <a:srgbClr val="FFC000"/>
                </a:solidFill>
                <a:latin typeface="Bebas Neue Bold" panose="020B0604020202020204" charset="0"/>
              </a:rPr>
              <a:t>diagram</a:t>
            </a:r>
          </a:p>
        </p:txBody>
      </p:sp>
      <p:sp>
        <p:nvSpPr>
          <p:cNvPr id="3" name="Rectangle 2">
            <a:extLst>
              <a:ext uri="{FF2B5EF4-FFF2-40B4-BE49-F238E27FC236}">
                <a16:creationId xmlns:a16="http://schemas.microsoft.com/office/drawing/2014/main" id="{A5FD8C89-B069-728D-6A2E-6FF31AD25D68}"/>
              </a:ext>
            </a:extLst>
          </p:cNvPr>
          <p:cNvSpPr/>
          <p:nvPr/>
        </p:nvSpPr>
        <p:spPr>
          <a:xfrm>
            <a:off x="6172200" y="98654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pic>
        <p:nvPicPr>
          <p:cNvPr id="5" name="Picture 4" descr="Graphical user interface, text&#10;&#10;Description automatically generated">
            <a:extLst>
              <a:ext uri="{FF2B5EF4-FFF2-40B4-BE49-F238E27FC236}">
                <a16:creationId xmlns:a16="http://schemas.microsoft.com/office/drawing/2014/main" id="{6CC9B65B-9C94-6443-E9E5-F721D2D295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462" y="1686516"/>
            <a:ext cx="13167075" cy="7406480"/>
          </a:xfrm>
          <a:prstGeom prst="rect">
            <a:avLst/>
          </a:prstGeom>
        </p:spPr>
      </p:pic>
    </p:spTree>
    <p:extLst>
      <p:ext uri="{BB962C8B-B14F-4D97-AF65-F5344CB8AC3E}">
        <p14:creationId xmlns:p14="http://schemas.microsoft.com/office/powerpoint/2010/main" val="3043326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77BA9C-03E8-1959-E5A5-D74788BE8BE1}"/>
              </a:ext>
            </a:extLst>
          </p:cNvPr>
          <p:cNvSpPr txBox="1"/>
          <p:nvPr/>
        </p:nvSpPr>
        <p:spPr>
          <a:xfrm>
            <a:off x="2952750" y="31442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Technologies </a:t>
            </a:r>
            <a:r>
              <a:rPr lang="en-US" sz="7200">
                <a:solidFill>
                  <a:srgbClr val="FFC000"/>
                </a:solidFill>
                <a:latin typeface="Bebas Neue Bold" panose="020B0604020202020204" charset="0"/>
              </a:rPr>
              <a:t>used</a:t>
            </a:r>
          </a:p>
        </p:txBody>
      </p:sp>
      <p:sp>
        <p:nvSpPr>
          <p:cNvPr id="5" name="TextBox 5">
            <a:extLst>
              <a:ext uri="{FF2B5EF4-FFF2-40B4-BE49-F238E27FC236}">
                <a16:creationId xmlns:a16="http://schemas.microsoft.com/office/drawing/2014/main" id="{2CCA9E73-9535-8ADA-3BBF-34BCC9FC6856}"/>
              </a:ext>
            </a:extLst>
          </p:cNvPr>
          <p:cNvSpPr txBox="1"/>
          <p:nvPr/>
        </p:nvSpPr>
        <p:spPr>
          <a:xfrm>
            <a:off x="7307585" y="1237753"/>
            <a:ext cx="10544908" cy="8913979"/>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343282" lvl="1">
              <a:lnSpc>
                <a:spcPts val="4102"/>
              </a:lnSpc>
            </a:pPr>
            <a:r>
              <a:rPr lang="en-US" sz="3200">
                <a:solidFill>
                  <a:schemeClr val="bg1"/>
                </a:solidFill>
              </a:rPr>
              <a:t> </a:t>
            </a:r>
          </a:p>
          <a:p>
            <a:pPr marL="914782" lvl="1" indent="-571500">
              <a:lnSpc>
                <a:spcPts val="4102"/>
              </a:lnSpc>
              <a:buFont typeface="Arial" panose="020B0604020202020204" pitchFamily="34" charset="0"/>
              <a:buChar char="•"/>
            </a:pPr>
            <a:r>
              <a:rPr lang="en-US" sz="3200">
                <a:solidFill>
                  <a:schemeClr val="bg1"/>
                </a:solidFill>
              </a:rPr>
              <a:t>Speech recognition APIs: Google Cloud Speech-to-Text, Amazon Transcribe.</a:t>
            </a: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Text-to-speech software: Google Text-to-Speech. </a:t>
            </a:r>
          </a:p>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Image pre-processing: TensorFlow .</a:t>
            </a:r>
          </a:p>
          <a:p>
            <a:pPr marL="914782" lvl="1" indent="-571500">
              <a:lnSpc>
                <a:spcPts val="4102"/>
              </a:lnSpc>
              <a:buFont typeface="Arial" panose="020B0604020202020204" pitchFamily="34" charset="0"/>
              <a:buChar char="•"/>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Natural Language Processing (NLP) libraries, such as SpaCy.</a:t>
            </a:r>
          </a:p>
          <a:p>
            <a:pPr marL="343282" lvl="1">
              <a:lnSpc>
                <a:spcPts val="4102"/>
              </a:lnSpc>
            </a:pPr>
            <a:r>
              <a:rPr lang="en-US" sz="3200">
                <a:solidFill>
                  <a:schemeClr val="bg1"/>
                </a:solidFill>
              </a:rPr>
              <a:t> </a:t>
            </a:r>
          </a:p>
          <a:p>
            <a:pPr marL="914782" lvl="1" indent="-571500">
              <a:lnSpc>
                <a:spcPts val="4102"/>
              </a:lnSpc>
              <a:buFont typeface="Arial" panose="020B0604020202020204" pitchFamily="34" charset="0"/>
              <a:buChar char="•"/>
            </a:pPr>
            <a:r>
              <a:rPr lang="en-US" sz="3200">
                <a:solidFill>
                  <a:schemeClr val="bg1"/>
                </a:solidFill>
              </a:rPr>
              <a:t>Mobile development platforms :  Android Studio,  React Native (JavaScript) ,Python.</a:t>
            </a:r>
            <a:endParaRPr lang="en-US" sz="3200" b="0" i="0">
              <a:solidFill>
                <a:schemeClr val="bg1"/>
              </a:solidFill>
              <a:effectLst/>
            </a:endParaRP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pic>
        <p:nvPicPr>
          <p:cNvPr id="12" name="Picture 11" descr="Logo&#10;&#10;Description automatically generated">
            <a:extLst>
              <a:ext uri="{FF2B5EF4-FFF2-40B4-BE49-F238E27FC236}">
                <a16:creationId xmlns:a16="http://schemas.microsoft.com/office/drawing/2014/main" id="{9049C342-C083-478F-32F1-B79D3587BD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65" y="4178919"/>
            <a:ext cx="2534885" cy="1622326"/>
          </a:xfrm>
          <a:prstGeom prst="rect">
            <a:avLst/>
          </a:prstGeom>
        </p:spPr>
      </p:pic>
      <p:pic>
        <p:nvPicPr>
          <p:cNvPr id="14" name="Picture 13" descr="Icon&#10;&#10;Description automatically generated">
            <a:extLst>
              <a:ext uri="{FF2B5EF4-FFF2-40B4-BE49-F238E27FC236}">
                <a16:creationId xmlns:a16="http://schemas.microsoft.com/office/drawing/2014/main" id="{F40F817F-017A-EC61-8E4B-9B450ED535D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78" t="13202" r="14839" b="11677"/>
          <a:stretch/>
        </p:blipFill>
        <p:spPr>
          <a:xfrm>
            <a:off x="910717" y="6911338"/>
            <a:ext cx="1688880" cy="173121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descr="Icon&#10;&#10;Description automatically generated">
            <a:extLst>
              <a:ext uri="{FF2B5EF4-FFF2-40B4-BE49-F238E27FC236}">
                <a16:creationId xmlns:a16="http://schemas.microsoft.com/office/drawing/2014/main" id="{140B07C2-E983-81E2-4D53-6F87BC53CE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89640" y="7124119"/>
            <a:ext cx="1837672" cy="1597976"/>
          </a:xfrm>
          <a:prstGeom prst="rect">
            <a:avLst/>
          </a:prstGeom>
        </p:spPr>
      </p:pic>
      <p:pic>
        <p:nvPicPr>
          <p:cNvPr id="18" name="Picture 17" descr="Icon&#10;&#10;Description automatically generated">
            <a:extLst>
              <a:ext uri="{FF2B5EF4-FFF2-40B4-BE49-F238E27FC236}">
                <a16:creationId xmlns:a16="http://schemas.microsoft.com/office/drawing/2014/main" id="{F8CF52A5-3498-538E-2A99-ACD173A70518}"/>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Lst>
          </a:blip>
          <a:stretch>
            <a:fillRect/>
          </a:stretch>
        </p:blipFill>
        <p:spPr>
          <a:xfrm>
            <a:off x="4421541" y="4280170"/>
            <a:ext cx="1417252" cy="1553072"/>
          </a:xfrm>
          <a:prstGeom prst="rect">
            <a:avLst/>
          </a:prstGeom>
        </p:spPr>
      </p:pic>
      <p:pic>
        <p:nvPicPr>
          <p:cNvPr id="4" name="Picture 3" descr="Icon&#10;&#10;Description automatically generated">
            <a:extLst>
              <a:ext uri="{FF2B5EF4-FFF2-40B4-BE49-F238E27FC236}">
                <a16:creationId xmlns:a16="http://schemas.microsoft.com/office/drawing/2014/main" id="{14AD8F48-CDF1-AF8D-146A-F8A1AB907D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4403" y="2001547"/>
            <a:ext cx="1622326" cy="1622326"/>
          </a:xfrm>
          <a:prstGeom prst="rect">
            <a:avLst/>
          </a:prstGeom>
        </p:spPr>
      </p:pic>
      <p:pic>
        <p:nvPicPr>
          <p:cNvPr id="8" name="Picture 7" descr="Logo&#10;&#10;Description automatically generated">
            <a:extLst>
              <a:ext uri="{FF2B5EF4-FFF2-40B4-BE49-F238E27FC236}">
                <a16:creationId xmlns:a16="http://schemas.microsoft.com/office/drawing/2014/main" id="{37EFAA6D-F0C8-2A81-7C28-133E01FDE59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3498" y="2181466"/>
            <a:ext cx="2510411" cy="897472"/>
          </a:xfrm>
          <a:prstGeom prst="rect">
            <a:avLst/>
          </a:prstGeom>
        </p:spPr>
      </p:pic>
      <p:sp>
        <p:nvSpPr>
          <p:cNvPr id="9" name="Rectangle 8">
            <a:extLst>
              <a:ext uri="{FF2B5EF4-FFF2-40B4-BE49-F238E27FC236}">
                <a16:creationId xmlns:a16="http://schemas.microsoft.com/office/drawing/2014/main" id="{370ABDC8-03C1-50B7-B573-0045210157C2}"/>
              </a:ext>
            </a:extLst>
          </p:cNvPr>
          <p:cNvSpPr/>
          <p:nvPr/>
        </p:nvSpPr>
        <p:spPr>
          <a:xfrm>
            <a:off x="6172200" y="989493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378723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1000"/>
                                        <p:tgtEl>
                                          <p:spTgt spid="18"/>
                                        </p:tgtEl>
                                      </p:cBhvr>
                                    </p:animEffect>
                                    <p:anim calcmode="lin" valueType="num">
                                      <p:cBhvr>
                                        <p:cTn id="23" dur="1000" fill="hold"/>
                                        <p:tgtEl>
                                          <p:spTgt spid="18"/>
                                        </p:tgtEl>
                                        <p:attrNameLst>
                                          <p:attrName>ppt_x</p:attrName>
                                        </p:attrNameLst>
                                      </p:cBhvr>
                                      <p:tavLst>
                                        <p:tav tm="0">
                                          <p:val>
                                            <p:strVal val="#ppt_x"/>
                                          </p:val>
                                        </p:tav>
                                        <p:tav tm="100000">
                                          <p:val>
                                            <p:strVal val="#ppt_x"/>
                                          </p:val>
                                        </p:tav>
                                      </p:tavLst>
                                    </p:anim>
                                    <p:anim calcmode="lin" valueType="num">
                                      <p:cBhvr>
                                        <p:cTn id="24" dur="1000" fill="hold"/>
                                        <p:tgtEl>
                                          <p:spTgt spid="1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77BA9C-03E8-1959-E5A5-D74788BE8BE1}"/>
              </a:ext>
            </a:extLst>
          </p:cNvPr>
          <p:cNvSpPr txBox="1"/>
          <p:nvPr/>
        </p:nvSpPr>
        <p:spPr>
          <a:xfrm>
            <a:off x="2952750" y="3620331"/>
            <a:ext cx="12382500" cy="3046988"/>
          </a:xfrm>
          <a:prstGeom prst="rect">
            <a:avLst/>
          </a:prstGeom>
          <a:noFill/>
        </p:spPr>
        <p:txBody>
          <a:bodyPr wrap="square">
            <a:spAutoFit/>
          </a:bodyPr>
          <a:lstStyle/>
          <a:p>
            <a:pPr algn="ctr"/>
            <a:r>
              <a:rPr lang="en-US" sz="9600">
                <a:solidFill>
                  <a:schemeClr val="bg1"/>
                </a:solidFill>
                <a:latin typeface="Bebas Neue Bold" panose="020B0604020202020204" charset="0"/>
              </a:rPr>
              <a:t> </a:t>
            </a:r>
            <a:r>
              <a:rPr lang="en-US" sz="9600" b="0" i="0">
                <a:solidFill>
                  <a:schemeClr val="bg1"/>
                </a:solidFill>
                <a:effectLst/>
                <a:latin typeface="Bebas Neue Bold" panose="020B0604020202020204" charset="0"/>
              </a:rPr>
              <a:t>REQUIREMENTS​</a:t>
            </a:r>
          </a:p>
          <a:p>
            <a:pPr algn="ctr"/>
            <a:endParaRPr lang="en-US" sz="9600">
              <a:solidFill>
                <a:srgbClr val="FFC000"/>
              </a:solidFill>
              <a:latin typeface="Bebas Neue Bold" panose="020B0604020202020204" charset="0"/>
            </a:endParaRPr>
          </a:p>
        </p:txBody>
      </p:sp>
      <p:pic>
        <p:nvPicPr>
          <p:cNvPr id="3" name="Picture 2">
            <a:extLst>
              <a:ext uri="{FF2B5EF4-FFF2-40B4-BE49-F238E27FC236}">
                <a16:creationId xmlns:a16="http://schemas.microsoft.com/office/drawing/2014/main" id="{4EAC4E3A-EC76-EFB5-2E13-82C36B9D6C4E}"/>
              </a:ext>
            </a:extLst>
          </p:cNvPr>
          <p:cNvPicPr>
            <a:picLocks noChangeAspect="1"/>
          </p:cNvPicPr>
          <p:nvPr/>
        </p:nvPicPr>
        <p:blipFill>
          <a:blip r:embed="rId2"/>
          <a:stretch>
            <a:fillRect/>
          </a:stretch>
        </p:blipFill>
        <p:spPr>
          <a:xfrm>
            <a:off x="12292370" y="1076548"/>
            <a:ext cx="4948494" cy="8133903"/>
          </a:xfrm>
          <a:prstGeom prst="rect">
            <a:avLst/>
          </a:prstGeom>
        </p:spPr>
      </p:pic>
      <p:sp>
        <p:nvSpPr>
          <p:cNvPr id="4" name="Rectangle 3">
            <a:extLst>
              <a:ext uri="{FF2B5EF4-FFF2-40B4-BE49-F238E27FC236}">
                <a16:creationId xmlns:a16="http://schemas.microsoft.com/office/drawing/2014/main" id="{4E50A0EA-0B80-C121-843D-BF007B1A3E5B}"/>
              </a:ext>
            </a:extLst>
          </p:cNvPr>
          <p:cNvSpPr/>
          <p:nvPr/>
        </p:nvSpPr>
        <p:spPr>
          <a:xfrm>
            <a:off x="6172200" y="988018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230694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00A669D8-7BC9-0273-179E-CF3CFCD98925}"/>
              </a:ext>
            </a:extLst>
          </p:cNvPr>
          <p:cNvSpPr txBox="1"/>
          <p:nvPr/>
        </p:nvSpPr>
        <p:spPr>
          <a:xfrm>
            <a:off x="515815" y="1165123"/>
            <a:ext cx="17595204" cy="10010817"/>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343282" lvl="1">
              <a:lnSpc>
                <a:spcPts val="4102"/>
              </a:lnSpc>
            </a:pPr>
            <a:endParaRPr lang="en-US" sz="3200">
              <a:solidFill>
                <a:schemeClr val="bg1"/>
              </a:solidFill>
            </a:endParaRPr>
          </a:p>
          <a:p>
            <a:pPr marL="571500" indent="-571500">
              <a:buFont typeface="Arial" panose="020B0604020202020204" pitchFamily="34" charset="0"/>
              <a:buChar char="•"/>
            </a:pPr>
            <a:r>
              <a:rPr lang="en-US" sz="3200">
                <a:solidFill>
                  <a:schemeClr val="bg1"/>
                </a:solidFill>
              </a:rPr>
              <a:t>H</a:t>
            </a:r>
            <a:r>
              <a:rPr lang="en-US" sz="3200" b="0" i="0">
                <a:solidFill>
                  <a:schemeClr val="bg1"/>
                </a:solidFill>
                <a:effectLst/>
              </a:rPr>
              <a:t>ave a user-friendly interface for children aged 6-8.</a:t>
            </a:r>
          </a:p>
          <a:p>
            <a:endParaRPr lang="en-US" sz="3200" b="0" i="0">
              <a:solidFill>
                <a:schemeClr val="bg1"/>
              </a:solidFill>
              <a:effectLst/>
            </a:endParaRPr>
          </a:p>
          <a:p>
            <a:pPr marL="571500" indent="-571500">
              <a:buFont typeface="Arial" panose="020B0604020202020204" pitchFamily="34" charset="0"/>
              <a:buChar char="•"/>
            </a:pPr>
            <a:r>
              <a:rPr lang="en-US" sz="3200">
                <a:solidFill>
                  <a:schemeClr val="bg1"/>
                </a:solidFill>
              </a:rPr>
              <a:t>Provide audible models for letters and their sounds.</a:t>
            </a:r>
          </a:p>
          <a:p>
            <a:pPr marL="571500" indent="-571500">
              <a:buFont typeface="Arial" panose="020B0604020202020204" pitchFamily="34" charset="0"/>
              <a:buChar char="•"/>
            </a:pPr>
            <a:endParaRPr lang="en-US" sz="3200">
              <a:solidFill>
                <a:schemeClr val="bg1"/>
              </a:solidFill>
            </a:endParaRPr>
          </a:p>
          <a:p>
            <a:pPr marL="571500" indent="-571500">
              <a:buFont typeface="Arial" panose="020B0604020202020204" pitchFamily="34" charset="0"/>
              <a:buChar char="•"/>
            </a:pPr>
            <a:r>
              <a:rPr lang="en-US" sz="3200">
                <a:solidFill>
                  <a:schemeClr val="bg1"/>
                </a:solidFill>
              </a:rPr>
              <a:t>Allow children to record and play back their own voice saying the letters and sounds.</a:t>
            </a:r>
          </a:p>
          <a:p>
            <a:pPr marL="571500" indent="-571500">
              <a:buFont typeface="Arial" panose="020B0604020202020204" pitchFamily="34" charset="0"/>
              <a:buChar char="•"/>
            </a:pPr>
            <a:endParaRPr lang="en-US" sz="3200">
              <a:solidFill>
                <a:schemeClr val="bg1"/>
              </a:solidFill>
            </a:endParaRPr>
          </a:p>
          <a:p>
            <a:pPr marL="571500" indent="-571500">
              <a:buFont typeface="Arial" panose="020B0604020202020204" pitchFamily="34" charset="0"/>
              <a:buChar char="•"/>
            </a:pPr>
            <a:r>
              <a:rPr lang="en-US" sz="3200">
                <a:solidFill>
                  <a:schemeClr val="bg1"/>
                </a:solidFill>
              </a:rPr>
              <a:t>Should provide interactive exercises and activities to help children practice phonemic awareness and decoding skills.</a:t>
            </a:r>
          </a:p>
          <a:p>
            <a:pPr marL="571500" indent="-571500">
              <a:buFont typeface="Arial" panose="020B0604020202020204" pitchFamily="34" charset="0"/>
              <a:buChar char="•"/>
            </a:pPr>
            <a:endParaRPr lang="en-US" sz="3200">
              <a:solidFill>
                <a:schemeClr val="bg1"/>
              </a:solidFill>
            </a:endParaRPr>
          </a:p>
          <a:p>
            <a:pPr marL="571500" indent="-571500">
              <a:buFont typeface="Arial" panose="020B0604020202020204" pitchFamily="34" charset="0"/>
              <a:buChar char="•"/>
            </a:pPr>
            <a:r>
              <a:rPr lang="en-US" sz="3200">
                <a:solidFill>
                  <a:schemeClr val="bg1"/>
                </a:solidFill>
              </a:rPr>
              <a:t>Should provide progress tracking and feedback for both the child and their parents/guardians.</a:t>
            </a:r>
          </a:p>
          <a:p>
            <a:pPr marL="571500" indent="-571500">
              <a:buFont typeface="Arial" panose="020B0604020202020204" pitchFamily="34" charset="0"/>
              <a:buChar char="•"/>
            </a:pPr>
            <a:endParaRPr lang="en-US" sz="3200">
              <a:solidFill>
                <a:schemeClr val="bg1"/>
              </a:solidFill>
            </a:endParaRPr>
          </a:p>
          <a:p>
            <a:pPr marL="571500" indent="-571500">
              <a:buFont typeface="Arial" panose="020B0604020202020204" pitchFamily="34" charset="0"/>
              <a:buChar char="•"/>
            </a:pPr>
            <a:r>
              <a:rPr lang="en-US" sz="3200">
                <a:solidFill>
                  <a:schemeClr val="bg1"/>
                </a:solidFill>
              </a:rPr>
              <a:t>Should allow for customization of exercises and activities based on the child's individual needs and abilities.</a:t>
            </a:r>
          </a:p>
          <a:p>
            <a:endParaRPr lang="en-US" sz="3200">
              <a:solidFill>
                <a:srgbClr val="FFC000"/>
              </a:solidFill>
            </a:endParaRPr>
          </a:p>
          <a:p>
            <a:pPr marL="343282" lvl="1">
              <a:lnSpc>
                <a:spcPts val="4102"/>
              </a:lnSpc>
            </a:pPr>
            <a:endParaRPr lang="en-US" sz="3200" b="0" i="0">
              <a:solidFill>
                <a:schemeClr val="bg1"/>
              </a:solidFill>
              <a:effectLst/>
            </a:endParaRP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sp>
        <p:nvSpPr>
          <p:cNvPr id="4" name="TextBox 3">
            <a:extLst>
              <a:ext uri="{FF2B5EF4-FFF2-40B4-BE49-F238E27FC236}">
                <a16:creationId xmlns:a16="http://schemas.microsoft.com/office/drawing/2014/main" id="{2B8AE110-8B30-9F43-1058-37D592722E33}"/>
              </a:ext>
            </a:extLst>
          </p:cNvPr>
          <p:cNvSpPr txBox="1"/>
          <p:nvPr/>
        </p:nvSpPr>
        <p:spPr>
          <a:xfrm>
            <a:off x="2952749" y="130175"/>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Functional </a:t>
            </a:r>
            <a:r>
              <a:rPr lang="en-US" sz="7200" b="0" i="0">
                <a:solidFill>
                  <a:srgbClr val="FFC000"/>
                </a:solidFill>
                <a:effectLst/>
                <a:latin typeface="Bebas Neue Bold" panose="020B0604020202020204" charset="0"/>
              </a:rPr>
              <a:t>REQUIREMENTS​</a:t>
            </a:r>
          </a:p>
          <a:p>
            <a:pPr algn="ctr"/>
            <a:endParaRPr lang="en-US" sz="7200">
              <a:solidFill>
                <a:srgbClr val="FFC000"/>
              </a:solidFill>
              <a:latin typeface="Bebas Neue Bold" panose="020B0604020202020204" charset="0"/>
            </a:endParaRPr>
          </a:p>
        </p:txBody>
      </p:sp>
      <p:sp>
        <p:nvSpPr>
          <p:cNvPr id="2" name="Rectangle 1">
            <a:extLst>
              <a:ext uri="{FF2B5EF4-FFF2-40B4-BE49-F238E27FC236}">
                <a16:creationId xmlns:a16="http://schemas.microsoft.com/office/drawing/2014/main" id="{4CCB0836-18CB-D8BC-EF71-BD1E7E8CEDEA}"/>
              </a:ext>
            </a:extLst>
          </p:cNvPr>
          <p:cNvSpPr/>
          <p:nvPr/>
        </p:nvSpPr>
        <p:spPr>
          <a:xfrm>
            <a:off x="6172200" y="990968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23378605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00A669D8-7BC9-0273-179E-CF3CFCD98925}"/>
              </a:ext>
            </a:extLst>
          </p:cNvPr>
          <p:cNvSpPr txBox="1"/>
          <p:nvPr/>
        </p:nvSpPr>
        <p:spPr>
          <a:xfrm>
            <a:off x="515815" y="1135627"/>
            <a:ext cx="17255991" cy="8541505"/>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343282" lvl="1">
              <a:lnSpc>
                <a:spcPts val="4102"/>
              </a:lnSpc>
            </a:pPr>
            <a:endParaRPr lang="en-US" sz="3200">
              <a:solidFill>
                <a:schemeClr val="bg1"/>
              </a:solidFill>
            </a:endParaRPr>
          </a:p>
          <a:p>
            <a:pPr marL="571500" indent="-571500" algn="l">
              <a:buFont typeface="Arial" panose="020B0604020202020204" pitchFamily="34" charset="0"/>
              <a:buChar char="•"/>
            </a:pPr>
            <a:r>
              <a:rPr lang="en-US" sz="3200">
                <a:solidFill>
                  <a:schemeClr val="bg1"/>
                </a:solidFill>
              </a:rPr>
              <a:t>Should be user-friendly and accessible to children with a variety of learning styles and abilities.</a:t>
            </a:r>
          </a:p>
          <a:p>
            <a:pPr marL="571500" indent="-571500" algn="l">
              <a:buFont typeface="Arial" panose="020B0604020202020204" pitchFamily="34" charset="0"/>
              <a:buChar char="•"/>
            </a:pPr>
            <a:endParaRPr lang="en-US" sz="3200">
              <a:solidFill>
                <a:schemeClr val="bg1"/>
              </a:solidFill>
            </a:endParaRPr>
          </a:p>
          <a:p>
            <a:pPr marL="571500" indent="-571500" algn="l">
              <a:buFont typeface="Arial" panose="020B0604020202020204" pitchFamily="34" charset="0"/>
              <a:buChar char="•"/>
            </a:pPr>
            <a:r>
              <a:rPr lang="en-US" sz="3200">
                <a:solidFill>
                  <a:schemeClr val="bg1"/>
                </a:solidFill>
              </a:rPr>
              <a:t>Be reliable and perform consistently across different devices and platforms.</a:t>
            </a:r>
          </a:p>
          <a:p>
            <a:pPr marL="571500" indent="-571500" algn="l">
              <a:buFont typeface="Arial" panose="020B0604020202020204" pitchFamily="34" charset="0"/>
              <a:buChar char="•"/>
            </a:pPr>
            <a:endParaRPr lang="en-US" sz="3200">
              <a:solidFill>
                <a:schemeClr val="bg1"/>
              </a:solidFill>
            </a:endParaRPr>
          </a:p>
          <a:p>
            <a:pPr marL="571500" indent="-571500" algn="l">
              <a:buFont typeface="Arial" panose="020B0604020202020204" pitchFamily="34" charset="0"/>
              <a:buChar char="•"/>
            </a:pPr>
            <a:r>
              <a:rPr lang="en-US" sz="3200">
                <a:solidFill>
                  <a:schemeClr val="bg1"/>
                </a:solidFill>
              </a:rPr>
              <a:t>Be secure and protect user data and privacy.</a:t>
            </a:r>
          </a:p>
          <a:p>
            <a:pPr marL="571500" indent="-571500" algn="l">
              <a:buFont typeface="Arial" panose="020B0604020202020204" pitchFamily="34" charset="0"/>
              <a:buChar char="•"/>
            </a:pPr>
            <a:endParaRPr lang="en-US" sz="3200">
              <a:solidFill>
                <a:schemeClr val="bg1"/>
              </a:solidFill>
            </a:endParaRPr>
          </a:p>
          <a:p>
            <a:pPr marL="571500" indent="-571500" algn="l">
              <a:buFont typeface="Arial" panose="020B0604020202020204" pitchFamily="34" charset="0"/>
              <a:buChar char="•"/>
            </a:pPr>
            <a:r>
              <a:rPr lang="en-US" sz="3200">
                <a:solidFill>
                  <a:schemeClr val="bg1"/>
                </a:solidFill>
              </a:rPr>
              <a:t>Should be designed with child safety in mind, with appropriate content and parental controls.</a:t>
            </a:r>
          </a:p>
          <a:p>
            <a:pPr marL="571500" indent="-571500" algn="l">
              <a:buFont typeface="Arial" panose="020B0604020202020204" pitchFamily="34" charset="0"/>
              <a:buChar char="•"/>
            </a:pPr>
            <a:endParaRPr lang="en-US" sz="3200">
              <a:solidFill>
                <a:schemeClr val="bg1"/>
              </a:solidFill>
            </a:endParaRPr>
          </a:p>
          <a:p>
            <a:pPr marL="571500" indent="-571500" algn="l">
              <a:buFont typeface="Arial" panose="020B0604020202020204" pitchFamily="34" charset="0"/>
              <a:buChar char="•"/>
            </a:pPr>
            <a:r>
              <a:rPr lang="en-US" sz="3200">
                <a:solidFill>
                  <a:schemeClr val="bg1"/>
                </a:solidFill>
              </a:rPr>
              <a:t>Should be developed using sustainable and ethical practices.</a:t>
            </a:r>
          </a:p>
          <a:p>
            <a:pPr marL="571500" indent="-571500" algn="l">
              <a:buFont typeface="Arial" panose="020B0604020202020204" pitchFamily="34" charset="0"/>
              <a:buChar char="•"/>
            </a:pPr>
            <a:endParaRPr lang="en-US" sz="3200">
              <a:solidFill>
                <a:schemeClr val="bg1"/>
              </a:solidFill>
            </a:endParaRPr>
          </a:p>
          <a:p>
            <a:pPr marL="571500" indent="-571500" algn="l">
              <a:buFont typeface="Arial" panose="020B0604020202020204" pitchFamily="34" charset="0"/>
              <a:buChar char="•"/>
            </a:pPr>
            <a:endParaRPr lang="en-US" sz="3200">
              <a:solidFill>
                <a:schemeClr val="bg1"/>
              </a:solidFill>
            </a:endParaRPr>
          </a:p>
          <a:p>
            <a:pPr marL="343282" lvl="1">
              <a:lnSpc>
                <a:spcPts val="4102"/>
              </a:lnSpc>
            </a:pPr>
            <a:endParaRPr lang="en-US" sz="3200" b="0" i="0">
              <a:solidFill>
                <a:schemeClr val="bg1"/>
              </a:solidFill>
              <a:effectLst/>
            </a:endParaRP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sp>
        <p:nvSpPr>
          <p:cNvPr id="4" name="TextBox 3">
            <a:extLst>
              <a:ext uri="{FF2B5EF4-FFF2-40B4-BE49-F238E27FC236}">
                <a16:creationId xmlns:a16="http://schemas.microsoft.com/office/drawing/2014/main" id="{2B8AE110-8B30-9F43-1058-37D592722E33}"/>
              </a:ext>
            </a:extLst>
          </p:cNvPr>
          <p:cNvSpPr txBox="1"/>
          <p:nvPr/>
        </p:nvSpPr>
        <p:spPr>
          <a:xfrm>
            <a:off x="2952749" y="0"/>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NON-Functional </a:t>
            </a:r>
            <a:r>
              <a:rPr lang="en-US" sz="7200" b="0" i="0">
                <a:solidFill>
                  <a:srgbClr val="FFC000"/>
                </a:solidFill>
                <a:effectLst/>
                <a:latin typeface="Bebas Neue Bold" panose="020B0604020202020204" charset="0"/>
              </a:rPr>
              <a:t>REQUIREMENTS​</a:t>
            </a:r>
          </a:p>
          <a:p>
            <a:pPr algn="ctr"/>
            <a:endParaRPr lang="en-US" sz="7200">
              <a:solidFill>
                <a:srgbClr val="FFC000"/>
              </a:solidFill>
              <a:latin typeface="Bebas Neue Bold" panose="020B0604020202020204" charset="0"/>
            </a:endParaRPr>
          </a:p>
        </p:txBody>
      </p:sp>
      <p:sp>
        <p:nvSpPr>
          <p:cNvPr id="2" name="Rectangle 1">
            <a:extLst>
              <a:ext uri="{FF2B5EF4-FFF2-40B4-BE49-F238E27FC236}">
                <a16:creationId xmlns:a16="http://schemas.microsoft.com/office/drawing/2014/main" id="{510A742C-28F5-662A-E680-DDB38758E144}"/>
              </a:ext>
            </a:extLst>
          </p:cNvPr>
          <p:cNvSpPr/>
          <p:nvPr/>
        </p:nvSpPr>
        <p:spPr>
          <a:xfrm>
            <a:off x="6157452" y="990968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spTree>
    <p:extLst>
      <p:ext uri="{BB962C8B-B14F-4D97-AF65-F5344CB8AC3E}">
        <p14:creationId xmlns:p14="http://schemas.microsoft.com/office/powerpoint/2010/main" val="158940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77BA9C-03E8-1959-E5A5-D74788BE8BE1}"/>
              </a:ext>
            </a:extLst>
          </p:cNvPr>
          <p:cNvSpPr txBox="1"/>
          <p:nvPr/>
        </p:nvSpPr>
        <p:spPr>
          <a:xfrm>
            <a:off x="2952750" y="314423"/>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work </a:t>
            </a:r>
            <a:r>
              <a:rPr lang="en-US" sz="7200">
                <a:solidFill>
                  <a:srgbClr val="FFC000"/>
                </a:solidFill>
                <a:latin typeface="Bebas Neue Bold" panose="020B0604020202020204" charset="0"/>
              </a:rPr>
              <a:t>breakdown structure</a:t>
            </a:r>
            <a:r>
              <a:rPr lang="en-US" sz="7200" b="0" i="0">
                <a:solidFill>
                  <a:srgbClr val="FFC000"/>
                </a:solidFill>
                <a:effectLst/>
                <a:latin typeface="Bebas Neue Bold" panose="020B0604020202020204" charset="0"/>
              </a:rPr>
              <a:t>​</a:t>
            </a:r>
          </a:p>
          <a:p>
            <a:pPr algn="ctr"/>
            <a:endParaRPr lang="en-US" sz="7200">
              <a:solidFill>
                <a:srgbClr val="FFC000"/>
              </a:solidFill>
              <a:latin typeface="Bebas Neue Bold" panose="020B0604020202020204" charset="0"/>
            </a:endParaRPr>
          </a:p>
        </p:txBody>
      </p:sp>
      <p:sp>
        <p:nvSpPr>
          <p:cNvPr id="4" name="Rectangle 3">
            <a:extLst>
              <a:ext uri="{FF2B5EF4-FFF2-40B4-BE49-F238E27FC236}">
                <a16:creationId xmlns:a16="http://schemas.microsoft.com/office/drawing/2014/main" id="{7DF015E9-8426-37A8-2642-100FA7197498}"/>
              </a:ext>
            </a:extLst>
          </p:cNvPr>
          <p:cNvSpPr/>
          <p:nvPr/>
        </p:nvSpPr>
        <p:spPr>
          <a:xfrm>
            <a:off x="6172200" y="990968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pic>
        <p:nvPicPr>
          <p:cNvPr id="3" name="Picture 2">
            <a:extLst>
              <a:ext uri="{FF2B5EF4-FFF2-40B4-BE49-F238E27FC236}">
                <a16:creationId xmlns:a16="http://schemas.microsoft.com/office/drawing/2014/main" id="{8ABE62E9-DF46-31C2-D26C-CC10BBAE3E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134241" y="1596857"/>
            <a:ext cx="14019517" cy="7093285"/>
          </a:xfrm>
          <a:prstGeom prst="rect">
            <a:avLst/>
          </a:prstGeom>
        </p:spPr>
      </p:pic>
    </p:spTree>
    <p:extLst>
      <p:ext uri="{BB962C8B-B14F-4D97-AF65-F5344CB8AC3E}">
        <p14:creationId xmlns:p14="http://schemas.microsoft.com/office/powerpoint/2010/main" val="2549300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382555" y="534735"/>
            <a:ext cx="11125525" cy="9512324"/>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295400" y="4473563"/>
            <a:ext cx="6897502" cy="4980571"/>
          </a:xfrm>
          <a:prstGeom prst="rect">
            <a:avLst/>
          </a:prstGeom>
        </p:spPr>
      </p:pic>
      <p:sp>
        <p:nvSpPr>
          <p:cNvPr id="4" name="TextBox 4"/>
          <p:cNvSpPr txBox="1"/>
          <p:nvPr/>
        </p:nvSpPr>
        <p:spPr>
          <a:xfrm>
            <a:off x="382555" y="529844"/>
            <a:ext cx="17798140" cy="615553"/>
          </a:xfrm>
          <a:prstGeom prst="rect">
            <a:avLst/>
          </a:prstGeom>
        </p:spPr>
        <p:txBody>
          <a:bodyPr lIns="0" tIns="0" rIns="0" bIns="0" rtlCol="0" anchor="t">
            <a:spAutoFit/>
          </a:bodyPr>
          <a:lstStyle/>
          <a:p>
            <a:pPr marL="475653" lvl="1" algn="ctr">
              <a:lnSpc>
                <a:spcPts val="4846"/>
              </a:lnSpc>
              <a:spcBef>
                <a:spcPct val="0"/>
              </a:spcBef>
            </a:pPr>
            <a:r>
              <a:rPr lang="en-US" sz="7200">
                <a:solidFill>
                  <a:srgbClr val="FFFFFF"/>
                </a:solidFill>
                <a:latin typeface="Bebas Neue Bold"/>
              </a:rPr>
              <a:t>introduction</a:t>
            </a:r>
            <a:r>
              <a:rPr lang="en-US" sz="4406">
                <a:solidFill>
                  <a:srgbClr val="FAF9FA"/>
                </a:solidFill>
                <a:latin typeface="Montserrat Bold"/>
              </a:rPr>
              <a:t> </a:t>
            </a:r>
          </a:p>
        </p:txBody>
      </p:sp>
      <p:sp>
        <p:nvSpPr>
          <p:cNvPr id="5" name="TextBox 5"/>
          <p:cNvSpPr txBox="1"/>
          <p:nvPr/>
        </p:nvSpPr>
        <p:spPr>
          <a:xfrm>
            <a:off x="4616246" y="1364108"/>
            <a:ext cx="13437148" cy="7848687"/>
          </a:xfrm>
          <a:prstGeom prst="rect">
            <a:avLst/>
          </a:prstGeom>
        </p:spPr>
        <p:txBody>
          <a:bodyPr wrap="square" lIns="0" tIns="0" rIns="0" bIns="0" rtlCol="0" anchor="t">
            <a:spAutoFit/>
          </a:bodyPr>
          <a:lstStyle/>
          <a:p>
            <a:pPr marL="343282" lvl="1">
              <a:lnSpc>
                <a:spcPts val="4102"/>
              </a:lnSpc>
            </a:pPr>
            <a:endParaRPr lang="en-US" sz="3200">
              <a:solidFill>
                <a:schemeClr val="bg1"/>
              </a:solidFill>
            </a:endParaRPr>
          </a:p>
          <a:p>
            <a:pPr marL="914782" lvl="1" indent="-571500">
              <a:lnSpc>
                <a:spcPts val="4102"/>
              </a:lnSpc>
              <a:buFont typeface="Arial" panose="020B0604020202020204" pitchFamily="34" charset="0"/>
              <a:buChar char="•"/>
            </a:pPr>
            <a:r>
              <a:rPr lang="en-US" sz="3200">
                <a:solidFill>
                  <a:schemeClr val="bg1"/>
                </a:solidFill>
              </a:rPr>
              <a:t>F</a:t>
            </a:r>
            <a:r>
              <a:rPr lang="en-US" sz="3200" b="0" i="0">
                <a:solidFill>
                  <a:schemeClr val="bg1"/>
                </a:solidFill>
                <a:effectLst/>
              </a:rPr>
              <a:t>ocuses on improving language learning for primary students with dyslexia through the use of a mobile application called "Growin'Up". </a:t>
            </a:r>
          </a:p>
          <a:p>
            <a:pPr marL="343282" lvl="1">
              <a:lnSpc>
                <a:spcPts val="4102"/>
              </a:lnSpc>
            </a:pPr>
            <a:endParaRPr lang="en-US" sz="3200" b="0" i="0">
              <a:solidFill>
                <a:schemeClr val="bg1"/>
              </a:solidFill>
              <a:effectLst/>
            </a:endParaRPr>
          </a:p>
          <a:p>
            <a:pPr marL="914782" lvl="1" indent="-571500">
              <a:lnSpc>
                <a:spcPts val="4102"/>
              </a:lnSpc>
              <a:buFont typeface="Arial" panose="020B0604020202020204" pitchFamily="34" charset="0"/>
              <a:buChar char="•"/>
            </a:pPr>
            <a:r>
              <a:rPr lang="en-US" sz="3200">
                <a:solidFill>
                  <a:schemeClr val="bg1"/>
                </a:solidFill>
              </a:rPr>
              <a:t>D</a:t>
            </a:r>
            <a:r>
              <a:rPr lang="en-US" sz="3200" b="0" i="0">
                <a:solidFill>
                  <a:schemeClr val="bg1"/>
                </a:solidFill>
                <a:effectLst/>
              </a:rPr>
              <a:t>yslexia can be especially challenging for children who are still learning their native language.</a:t>
            </a:r>
          </a:p>
          <a:p>
            <a:pPr marL="343282" lvl="1">
              <a:lnSpc>
                <a:spcPts val="4102"/>
              </a:lnSpc>
            </a:pPr>
            <a:endParaRPr lang="en-US" sz="3200" b="0" i="0">
              <a:solidFill>
                <a:schemeClr val="bg1"/>
              </a:solidFill>
              <a:effectLst/>
            </a:endParaRPr>
          </a:p>
          <a:p>
            <a:pPr marL="686564" lvl="1" indent="-343282">
              <a:lnSpc>
                <a:spcPts val="4102"/>
              </a:lnSpc>
              <a:buFont typeface="Arial"/>
              <a:buChar char="•"/>
            </a:pPr>
            <a:r>
              <a:rPr lang="en-US" sz="3200" b="0" i="0">
                <a:solidFill>
                  <a:schemeClr val="bg1"/>
                </a:solidFill>
                <a:effectLst/>
              </a:rPr>
              <a:t> Develop a mobile application that will help primary students with dyslexia improve their Sinhala language skills.</a:t>
            </a:r>
          </a:p>
          <a:p>
            <a:pPr marL="343282" lvl="1">
              <a:lnSpc>
                <a:spcPts val="4102"/>
              </a:lnSpc>
            </a:pPr>
            <a:endParaRPr lang="en-US" sz="3200" b="0" i="0">
              <a:solidFill>
                <a:schemeClr val="bg1"/>
              </a:solidFill>
              <a:effectLst/>
            </a:endParaRPr>
          </a:p>
          <a:p>
            <a:pPr marL="686564" lvl="1" indent="-343282">
              <a:lnSpc>
                <a:spcPts val="4102"/>
              </a:lnSpc>
              <a:buFont typeface="Arial"/>
              <a:buChar char="•"/>
            </a:pPr>
            <a:r>
              <a:rPr lang="en-US" sz="3200" b="0" i="0">
                <a:solidFill>
                  <a:schemeClr val="bg1"/>
                </a:solidFill>
                <a:effectLst/>
              </a:rPr>
              <a:t>This presentation will cover the development and design process of the "Growin'Up" mobile application.</a:t>
            </a:r>
          </a:p>
          <a:p>
            <a:pPr marL="343282" lvl="1">
              <a:lnSpc>
                <a:spcPts val="4102"/>
              </a:lnSpc>
            </a:pPr>
            <a:endParaRPr lang="en-US" sz="3200" b="0" i="0">
              <a:solidFill>
                <a:schemeClr val="bg1"/>
              </a:solidFill>
              <a:effectLst/>
            </a:endParaRPr>
          </a:p>
          <a:p>
            <a:pPr marL="686564" lvl="1" indent="-343282">
              <a:lnSpc>
                <a:spcPts val="4102"/>
              </a:lnSpc>
              <a:buFont typeface="Arial"/>
              <a:buChar char="•"/>
            </a:pPr>
            <a:endParaRPr lang="en-US" sz="3200">
              <a:solidFill>
                <a:schemeClr val="bg1"/>
              </a:solidFill>
            </a:endParaRPr>
          </a:p>
          <a:p>
            <a:pPr marL="686564" lvl="1" indent="-343282">
              <a:lnSpc>
                <a:spcPts val="4102"/>
              </a:lnSpc>
              <a:buFont typeface="Arial"/>
              <a:buChar char="•"/>
            </a:pPr>
            <a:endParaRPr lang="en-US" sz="3200">
              <a:solidFill>
                <a:srgbClr val="FFFFFF"/>
              </a:solidFill>
            </a:endParaRPr>
          </a:p>
        </p:txBody>
      </p:sp>
    </p:spTree>
    <p:extLst>
      <p:ext uri="{BB962C8B-B14F-4D97-AF65-F5344CB8AC3E}">
        <p14:creationId xmlns:p14="http://schemas.microsoft.com/office/powerpoint/2010/main" val="54786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p:cTn id="7"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5">
                                            <p:txEl>
                                              <p:pRg st="1" end="1"/>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 calcmode="lin" valueType="num">
                                      <p:cBhvr>
                                        <p:cTn id="12"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5">
                                            <p:txEl>
                                              <p:pRg st="3" end="3"/>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anim calcmode="lin" valueType="num">
                                      <p:cBhvr>
                                        <p:cTn id="17"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18"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19" dur="500"/>
                                        <p:tgtEl>
                                          <p:spTgt spid="5">
                                            <p:txEl>
                                              <p:pRg st="5" end="5"/>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 calcmode="lin" valueType="num">
                                      <p:cBhvr>
                                        <p:cTn id="22"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23"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2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77BA9C-03E8-1959-E5A5-D74788BE8BE1}"/>
              </a:ext>
            </a:extLst>
          </p:cNvPr>
          <p:cNvSpPr txBox="1"/>
          <p:nvPr/>
        </p:nvSpPr>
        <p:spPr>
          <a:xfrm>
            <a:off x="2952750" y="314423"/>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references </a:t>
            </a:r>
            <a:r>
              <a:rPr lang="en-US" sz="7200" b="0" i="0">
                <a:solidFill>
                  <a:srgbClr val="FFC000"/>
                </a:solidFill>
                <a:effectLst/>
                <a:latin typeface="Bebas Neue Bold" panose="020B0604020202020204" charset="0"/>
              </a:rPr>
              <a:t>​</a:t>
            </a:r>
          </a:p>
          <a:p>
            <a:pPr algn="ctr"/>
            <a:endParaRPr lang="en-US" sz="7200">
              <a:solidFill>
                <a:srgbClr val="FFC000"/>
              </a:solidFill>
              <a:latin typeface="Bebas Neue Bold" panose="020B0604020202020204" charset="0"/>
            </a:endParaRPr>
          </a:p>
        </p:txBody>
      </p:sp>
      <p:sp>
        <p:nvSpPr>
          <p:cNvPr id="3" name="Rectangle 2">
            <a:extLst>
              <a:ext uri="{FF2B5EF4-FFF2-40B4-BE49-F238E27FC236}">
                <a16:creationId xmlns:a16="http://schemas.microsoft.com/office/drawing/2014/main" id="{319D35E8-A61D-200E-7238-D22537078407}"/>
              </a:ext>
            </a:extLst>
          </p:cNvPr>
          <p:cNvSpPr/>
          <p:nvPr/>
        </p:nvSpPr>
        <p:spPr>
          <a:xfrm>
            <a:off x="6172200" y="988018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IT20142346</a:t>
            </a:r>
            <a:r>
              <a:rPr lang="en-US" sz="1800">
                <a:solidFill>
                  <a:schemeClr val="tx1"/>
                </a:solidFill>
              </a:rPr>
              <a:t>   |   </a:t>
            </a:r>
            <a:r>
              <a:rPr lang="en-US">
                <a:solidFill>
                  <a:schemeClr val="tx1"/>
                </a:solidFill>
              </a:rPr>
              <a:t> Sandeepa U.H.A.N </a:t>
            </a:r>
            <a:r>
              <a:rPr lang="en-US" sz="1800">
                <a:solidFill>
                  <a:schemeClr val="tx1"/>
                </a:solidFill>
              </a:rPr>
              <a:t>| TMP-23-034 </a:t>
            </a:r>
            <a:endParaRPr lang="en-US" sz="1800" b="0">
              <a:solidFill>
                <a:schemeClr val="tx1"/>
              </a:solidFill>
            </a:endParaRPr>
          </a:p>
        </p:txBody>
      </p:sp>
      <p:graphicFrame>
        <p:nvGraphicFramePr>
          <p:cNvPr id="5" name="Table 4">
            <a:extLst>
              <a:ext uri="{FF2B5EF4-FFF2-40B4-BE49-F238E27FC236}">
                <a16:creationId xmlns:a16="http://schemas.microsoft.com/office/drawing/2014/main" id="{D840F0AB-B148-D880-723C-1E5F3C603CC0}"/>
              </a:ext>
            </a:extLst>
          </p:cNvPr>
          <p:cNvGraphicFramePr>
            <a:graphicFrameLocks noGrp="1"/>
          </p:cNvGraphicFramePr>
          <p:nvPr>
            <p:extLst>
              <p:ext uri="{D42A27DB-BD31-4B8C-83A1-F6EECF244321}">
                <p14:modId xmlns:p14="http://schemas.microsoft.com/office/powerpoint/2010/main" val="3027722479"/>
              </p:ext>
            </p:extLst>
          </p:nvPr>
        </p:nvGraphicFramePr>
        <p:xfrm>
          <a:off x="381000" y="2072640"/>
          <a:ext cx="17526000" cy="5913120"/>
        </p:xfrm>
        <a:graphic>
          <a:graphicData uri="http://schemas.openxmlformats.org/drawingml/2006/table">
            <a:tbl>
              <a:tblPr firstRow="1" firstCol="1" bandRow="1">
                <a:tableStyleId>{5C22544A-7EE6-4342-B048-85BDC9FD1C3A}</a:tableStyleId>
              </a:tblPr>
              <a:tblGrid>
                <a:gridCol w="807720">
                  <a:extLst>
                    <a:ext uri="{9D8B030D-6E8A-4147-A177-3AD203B41FA5}">
                      <a16:colId xmlns:a16="http://schemas.microsoft.com/office/drawing/2014/main" val="2770007114"/>
                    </a:ext>
                  </a:extLst>
                </a:gridCol>
                <a:gridCol w="16718280">
                  <a:extLst>
                    <a:ext uri="{9D8B030D-6E8A-4147-A177-3AD203B41FA5}">
                      <a16:colId xmlns:a16="http://schemas.microsoft.com/office/drawing/2014/main" val="1771757233"/>
                    </a:ext>
                  </a:extLst>
                </a:gridCol>
              </a:tblGrid>
              <a:tr h="985520">
                <a:tc>
                  <a:txBody>
                    <a:bodyPr/>
                    <a:lstStyle/>
                    <a:p>
                      <a:pPr marL="0" marR="0">
                        <a:lnSpc>
                          <a:spcPct val="107000"/>
                        </a:lnSpc>
                        <a:spcBef>
                          <a:spcPts val="0"/>
                        </a:spcBef>
                        <a:spcAft>
                          <a:spcPts val="800"/>
                        </a:spcAft>
                      </a:pPr>
                      <a:r>
                        <a:rPr lang="en-US" sz="2400">
                          <a:effectLst/>
                        </a:rPr>
                        <a:t>[1]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tc>
                  <a:txBody>
                    <a:bodyPr/>
                    <a:lstStyle/>
                    <a:p>
                      <a:pPr marL="0" marR="0">
                        <a:lnSpc>
                          <a:spcPct val="107000"/>
                        </a:lnSpc>
                        <a:spcBef>
                          <a:spcPts val="0"/>
                        </a:spcBef>
                        <a:spcAft>
                          <a:spcPts val="800"/>
                        </a:spcAft>
                      </a:pPr>
                      <a:r>
                        <a:rPr lang="en-US" sz="2400">
                          <a:solidFill>
                            <a:schemeClr val="bg1"/>
                          </a:solidFill>
                          <a:effectLst/>
                        </a:rPr>
                        <a:t>E. S. A. G. &amp;. D. Z. </a:t>
                      </a:r>
                      <a:r>
                        <a:rPr lang="en-US" sz="2400" err="1">
                          <a:solidFill>
                            <a:schemeClr val="bg1"/>
                          </a:solidFill>
                          <a:effectLst/>
                        </a:rPr>
                        <a:t>Roxani</a:t>
                      </a:r>
                      <a:r>
                        <a:rPr lang="en-US" sz="2400">
                          <a:solidFill>
                            <a:schemeClr val="bg1"/>
                          </a:solidFill>
                          <a:effectLst/>
                        </a:rPr>
                        <a:t> </a:t>
                      </a:r>
                      <a:r>
                        <a:rPr lang="en-US" sz="2400" err="1">
                          <a:solidFill>
                            <a:schemeClr val="bg1"/>
                          </a:solidFill>
                          <a:effectLst/>
                        </a:rPr>
                        <a:t>Skiada</a:t>
                      </a:r>
                      <a:r>
                        <a:rPr lang="en-US" sz="2400">
                          <a:solidFill>
                            <a:schemeClr val="bg1"/>
                          </a:solidFill>
                          <a:effectLst/>
                        </a:rPr>
                        <a:t>, "</a:t>
                      </a:r>
                      <a:r>
                        <a:rPr lang="en-US" sz="2400" err="1">
                          <a:solidFill>
                            <a:schemeClr val="bg1"/>
                          </a:solidFill>
                          <a:effectLst/>
                        </a:rPr>
                        <a:t>EasyLexia</a:t>
                      </a:r>
                      <a:r>
                        <a:rPr lang="en-US" sz="2400">
                          <a:solidFill>
                            <a:schemeClr val="bg1"/>
                          </a:solidFill>
                          <a:effectLst/>
                        </a:rPr>
                        <a:t>: A Mobile Application for Children with Learning," ELSEVIER, pp. 218-228, 2014.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917566635"/>
                  </a:ext>
                </a:extLst>
              </a:tr>
              <a:tr h="985520">
                <a:tc>
                  <a:txBody>
                    <a:bodyPr/>
                    <a:lstStyle/>
                    <a:p>
                      <a:pPr marL="0" marR="0">
                        <a:lnSpc>
                          <a:spcPct val="107000"/>
                        </a:lnSpc>
                        <a:spcBef>
                          <a:spcPts val="0"/>
                        </a:spcBef>
                        <a:spcAft>
                          <a:spcPts val="800"/>
                        </a:spcAft>
                      </a:pPr>
                      <a:r>
                        <a:rPr lang="en-US" sz="2400">
                          <a:effectLst/>
                        </a:rPr>
                        <a:t>[2]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2060"/>
                    </a:solidFill>
                  </a:tcPr>
                </a:tc>
                <a:tc>
                  <a:txBody>
                    <a:bodyPr/>
                    <a:lstStyle/>
                    <a:p>
                      <a:pPr marL="0" marR="0">
                        <a:lnSpc>
                          <a:spcPct val="107000"/>
                        </a:lnSpc>
                        <a:spcBef>
                          <a:spcPts val="0"/>
                        </a:spcBef>
                        <a:spcAft>
                          <a:spcPts val="800"/>
                        </a:spcAft>
                      </a:pPr>
                      <a:r>
                        <a:rPr lang="en-US" sz="2400">
                          <a:solidFill>
                            <a:schemeClr val="bg1"/>
                          </a:solidFill>
                          <a:effectLst/>
                        </a:rPr>
                        <a:t>S. M. D. a. H. Abas2, "‘Dyslexia Baca’ Mobile App - the learning ecosystem for Dyslexic Children," ReasearchGate, vol. OI:10.1109/ACSAT.2013.87, 2013.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4138541812"/>
                  </a:ext>
                </a:extLst>
              </a:tr>
              <a:tr h="985520">
                <a:tc>
                  <a:txBody>
                    <a:bodyPr/>
                    <a:lstStyle/>
                    <a:p>
                      <a:pPr marL="0" marR="0">
                        <a:lnSpc>
                          <a:spcPct val="107000"/>
                        </a:lnSpc>
                        <a:spcBef>
                          <a:spcPts val="0"/>
                        </a:spcBef>
                        <a:spcAft>
                          <a:spcPts val="800"/>
                        </a:spcAft>
                      </a:pPr>
                      <a:r>
                        <a:rPr lang="en-US" sz="2400">
                          <a:effectLst/>
                        </a:rPr>
                        <a:t>[3]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tc>
                  <a:txBody>
                    <a:bodyPr/>
                    <a:lstStyle/>
                    <a:p>
                      <a:pPr marL="0" marR="0">
                        <a:lnSpc>
                          <a:spcPct val="107000"/>
                        </a:lnSpc>
                        <a:spcBef>
                          <a:spcPts val="0"/>
                        </a:spcBef>
                        <a:spcAft>
                          <a:spcPts val="800"/>
                        </a:spcAft>
                      </a:pPr>
                      <a:r>
                        <a:rPr lang="en-US" sz="2400">
                          <a:solidFill>
                            <a:schemeClr val="bg1"/>
                          </a:solidFill>
                          <a:effectLst/>
                        </a:rPr>
                        <a:t>L. C. K. W. W. W. K. R. N. S. D. T. T.C.P </a:t>
                      </a:r>
                      <a:r>
                        <a:rPr lang="en-US" sz="2400" err="1">
                          <a:solidFill>
                            <a:schemeClr val="bg1"/>
                          </a:solidFill>
                          <a:effectLst/>
                        </a:rPr>
                        <a:t>Kularathna</a:t>
                      </a:r>
                      <a:r>
                        <a:rPr lang="en-US" sz="2400">
                          <a:solidFill>
                            <a:schemeClr val="bg1"/>
                          </a:solidFill>
                          <a:effectLst/>
                        </a:rPr>
                        <a:t>, "Yalu: Computer Game Based Solution to Screen Learning Disabilities in Kids," </a:t>
                      </a:r>
                      <a:r>
                        <a:rPr lang="en-US" sz="2400" err="1">
                          <a:solidFill>
                            <a:schemeClr val="bg1"/>
                          </a:solidFill>
                          <a:effectLst/>
                        </a:rPr>
                        <a:t>semanticscholar</a:t>
                      </a:r>
                      <a:r>
                        <a:rPr lang="en-US" sz="2400">
                          <a:solidFill>
                            <a:schemeClr val="bg1"/>
                          </a:solidFill>
                          <a:effectLst/>
                        </a:rPr>
                        <a:t>, 2014.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914022102"/>
                  </a:ext>
                </a:extLst>
              </a:tr>
              <a:tr h="985520">
                <a:tc>
                  <a:txBody>
                    <a:bodyPr/>
                    <a:lstStyle/>
                    <a:p>
                      <a:pPr marL="0" marR="0">
                        <a:lnSpc>
                          <a:spcPct val="107000"/>
                        </a:lnSpc>
                        <a:spcBef>
                          <a:spcPts val="0"/>
                        </a:spcBef>
                        <a:spcAft>
                          <a:spcPts val="800"/>
                        </a:spcAft>
                      </a:pPr>
                      <a:r>
                        <a:rPr lang="en-US" sz="2400">
                          <a:effectLst/>
                        </a:rPr>
                        <a:t>[4]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tc>
                  <a:txBody>
                    <a:bodyPr/>
                    <a:lstStyle/>
                    <a:p>
                      <a:pPr marL="0" marR="0">
                        <a:lnSpc>
                          <a:spcPct val="107000"/>
                        </a:lnSpc>
                        <a:spcBef>
                          <a:spcPts val="0"/>
                        </a:spcBef>
                        <a:spcAft>
                          <a:spcPts val="800"/>
                        </a:spcAft>
                      </a:pPr>
                      <a:r>
                        <a:rPr lang="en-US" sz="2400">
                          <a:solidFill>
                            <a:schemeClr val="bg1"/>
                          </a:solidFill>
                          <a:effectLst/>
                        </a:rPr>
                        <a:t>M. C. D. H. P. R. I. W. S. Thelijjagoda, "The Hope: An Interactive Mobile Solution to Overcome the Writing, Reading and Speaking Weaknesses of Dyslexia," semanticscholar, 2019.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818201157"/>
                  </a:ext>
                </a:extLst>
              </a:tr>
              <a:tr h="985520">
                <a:tc>
                  <a:txBody>
                    <a:bodyPr/>
                    <a:lstStyle/>
                    <a:p>
                      <a:pPr marL="0" marR="0">
                        <a:lnSpc>
                          <a:spcPct val="107000"/>
                        </a:lnSpc>
                        <a:spcBef>
                          <a:spcPts val="0"/>
                        </a:spcBef>
                        <a:spcAft>
                          <a:spcPts val="800"/>
                        </a:spcAft>
                      </a:pPr>
                      <a:r>
                        <a:rPr lang="en-US" sz="2400">
                          <a:effectLst/>
                        </a:rPr>
                        <a:t>[5]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tc>
                  <a:txBody>
                    <a:bodyPr/>
                    <a:lstStyle/>
                    <a:p>
                      <a:pPr marL="0" marR="0">
                        <a:lnSpc>
                          <a:spcPct val="107000"/>
                        </a:lnSpc>
                        <a:spcBef>
                          <a:spcPts val="0"/>
                        </a:spcBef>
                        <a:spcAft>
                          <a:spcPts val="800"/>
                        </a:spcAft>
                      </a:pPr>
                      <a:r>
                        <a:rPr lang="en-US" sz="2400">
                          <a:solidFill>
                            <a:schemeClr val="bg1"/>
                          </a:solidFill>
                          <a:effectLst/>
                        </a:rPr>
                        <a:t>D. P. U. G. I. J. T. E. S. T. Sampath S. Rajapakse, "ALEXZA: A Mobile Application For Dyslexics Utilizing Artificial Intelligence And Machine Learning Concepts," semanticscholar, 2018.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428526206"/>
                  </a:ext>
                </a:extLst>
              </a:tr>
              <a:tr h="985520">
                <a:tc>
                  <a:txBody>
                    <a:bodyPr/>
                    <a:lstStyle/>
                    <a:p>
                      <a:pPr marL="0" marR="0">
                        <a:lnSpc>
                          <a:spcPct val="107000"/>
                        </a:lnSpc>
                        <a:spcBef>
                          <a:spcPts val="0"/>
                        </a:spcBef>
                        <a:spcAft>
                          <a:spcPts val="800"/>
                        </a:spcAft>
                      </a:pPr>
                      <a:r>
                        <a:rPr lang="en-US" sz="2400">
                          <a:effectLst/>
                        </a:rPr>
                        <a:t>[6] </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tc>
                  <a:txBody>
                    <a:bodyPr/>
                    <a:lstStyle/>
                    <a:p>
                      <a:pPr marL="0" marR="0">
                        <a:lnSpc>
                          <a:spcPct val="107000"/>
                        </a:lnSpc>
                        <a:spcBef>
                          <a:spcPts val="0"/>
                        </a:spcBef>
                        <a:spcAft>
                          <a:spcPts val="800"/>
                        </a:spcAft>
                      </a:pPr>
                      <a:r>
                        <a:rPr lang="en-US" sz="2400">
                          <a:solidFill>
                            <a:schemeClr val="bg1"/>
                          </a:solidFill>
                          <a:effectLst/>
                        </a:rPr>
                        <a:t>S. T. S. H. T. </a:t>
                      </a:r>
                      <a:r>
                        <a:rPr lang="en-US" sz="2400" err="1">
                          <a:solidFill>
                            <a:schemeClr val="bg1"/>
                          </a:solidFill>
                          <a:effectLst/>
                        </a:rPr>
                        <a:t>Lakchani</a:t>
                      </a:r>
                      <a:r>
                        <a:rPr lang="en-US" sz="2400">
                          <a:solidFill>
                            <a:schemeClr val="bg1"/>
                          </a:solidFill>
                          <a:effectLst/>
                        </a:rPr>
                        <a:t> </a:t>
                      </a:r>
                      <a:r>
                        <a:rPr lang="en-US" sz="2400" err="1">
                          <a:solidFill>
                            <a:schemeClr val="bg1"/>
                          </a:solidFill>
                          <a:effectLst/>
                        </a:rPr>
                        <a:t>Sandathara</a:t>
                      </a:r>
                      <a:r>
                        <a:rPr lang="en-US" sz="2400">
                          <a:solidFill>
                            <a:schemeClr val="bg1"/>
                          </a:solidFill>
                          <a:effectLst/>
                        </a:rPr>
                        <a:t>, "</a:t>
                      </a:r>
                      <a:r>
                        <a:rPr lang="en-US" sz="2400" err="1">
                          <a:solidFill>
                            <a:schemeClr val="bg1"/>
                          </a:solidFill>
                          <a:effectLst/>
                        </a:rPr>
                        <a:t>Arunalu</a:t>
                      </a:r>
                      <a:r>
                        <a:rPr lang="en-US" sz="2400">
                          <a:solidFill>
                            <a:schemeClr val="bg1"/>
                          </a:solidFill>
                          <a:effectLst/>
                        </a:rPr>
                        <a:t>: Learning Ecosystem to Overcome Sinhala," </a:t>
                      </a:r>
                      <a:r>
                        <a:rPr lang="en-US" sz="2400" err="1">
                          <a:solidFill>
                            <a:schemeClr val="bg1"/>
                          </a:solidFill>
                          <a:effectLst/>
                        </a:rPr>
                        <a:t>ReaserachGate</a:t>
                      </a:r>
                      <a:r>
                        <a:rPr lang="en-US" sz="2400">
                          <a:solidFill>
                            <a:schemeClr val="bg1"/>
                          </a:solidFill>
                          <a:effectLst/>
                        </a:rPr>
                        <a:t>, 2020.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569980700"/>
                  </a:ext>
                </a:extLst>
              </a:tr>
            </a:tbl>
          </a:graphicData>
        </a:graphic>
      </p:graphicFrame>
    </p:spTree>
    <p:extLst>
      <p:ext uri="{BB962C8B-B14F-4D97-AF65-F5344CB8AC3E}">
        <p14:creationId xmlns:p14="http://schemas.microsoft.com/office/powerpoint/2010/main" val="4098811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F4343-7DBC-7707-829B-6DE7ED9DC42F}"/>
              </a:ext>
            </a:extLst>
          </p:cNvPr>
          <p:cNvSpPr txBox="1"/>
          <p:nvPr/>
        </p:nvSpPr>
        <p:spPr>
          <a:xfrm>
            <a:off x="2952750" y="3585640"/>
            <a:ext cx="12382500" cy="4278094"/>
          </a:xfrm>
          <a:prstGeom prst="rect">
            <a:avLst/>
          </a:prstGeom>
          <a:noFill/>
        </p:spPr>
        <p:txBody>
          <a:bodyPr wrap="square">
            <a:spAutoFit/>
          </a:bodyPr>
          <a:lstStyle/>
          <a:p>
            <a:pPr algn="ctr"/>
            <a:r>
              <a:rPr lang="en-US" sz="5400">
                <a:solidFill>
                  <a:schemeClr val="bg1"/>
                </a:solidFill>
              </a:rPr>
              <a:t>  IT20139094</a:t>
            </a:r>
          </a:p>
          <a:p>
            <a:pPr algn="ctr"/>
            <a:r>
              <a:rPr lang="en-US" sz="5400">
                <a:solidFill>
                  <a:schemeClr val="bg1"/>
                </a:solidFill>
              </a:rPr>
              <a:t>L.T.N Liyanage</a:t>
            </a:r>
          </a:p>
          <a:p>
            <a:pPr algn="ctr"/>
            <a:br>
              <a:rPr lang="en-US" sz="5400">
                <a:solidFill>
                  <a:schemeClr val="bg1"/>
                </a:solidFill>
              </a:rPr>
            </a:br>
            <a:r>
              <a:rPr lang="en-US" sz="2800" b="1">
                <a:solidFill>
                  <a:schemeClr val="bg1"/>
                </a:solidFill>
                <a:latin typeface="Arial"/>
                <a:ea typeface="Arial"/>
                <a:cs typeface="Arial"/>
                <a:sym typeface="Arial"/>
              </a:rPr>
              <a:t>BSc(Hons) in Information Technology Specializing in  Information Technology</a:t>
            </a:r>
            <a:endParaRPr lang="en-US" sz="2800">
              <a:solidFill>
                <a:schemeClr val="bg1"/>
              </a:solidFill>
            </a:endParaRPr>
          </a:p>
          <a:p>
            <a:pPr algn="ctr"/>
            <a:endParaRPr lang="en-US" sz="5400">
              <a:solidFill>
                <a:schemeClr val="bg1"/>
              </a:solidFill>
            </a:endParaRPr>
          </a:p>
        </p:txBody>
      </p:sp>
      <p:pic>
        <p:nvPicPr>
          <p:cNvPr id="7" name="Picture Placeholder 12" descr="A screenshot of a computer&#10;&#10;Description automatically generated with medium confidence">
            <a:extLst>
              <a:ext uri="{FF2B5EF4-FFF2-40B4-BE49-F238E27FC236}">
                <a16:creationId xmlns:a16="http://schemas.microsoft.com/office/drawing/2014/main" id="{D8E5A575-4B3E-F4B4-4AC6-BA947FEC223B}"/>
              </a:ext>
            </a:extLst>
          </p:cNvPr>
          <p:cNvPicPr>
            <a:picLocks noChangeAspect="1"/>
          </p:cNvPicPr>
          <p:nvPr/>
        </p:nvPicPr>
        <p:blipFill>
          <a:blip r:embed="rId2" cstate="print">
            <a:extLst>
              <a:ext uri="{28A0092B-C50C-407E-A947-70E740481C1C}">
                <a14:useLocalDpi xmlns:a14="http://schemas.microsoft.com/office/drawing/2010/main" val="0"/>
              </a:ext>
            </a:extLst>
          </a:blip>
          <a:srcRect l="31579" r="31579"/>
          <a:stretch>
            <a:fillRect/>
          </a:stretch>
        </p:blipFill>
        <p:spPr>
          <a:xfrm>
            <a:off x="7944644" y="1257300"/>
            <a:ext cx="2398712" cy="2034601"/>
          </a:xfrm>
          <a:prstGeom prst="rect">
            <a:avLst/>
          </a:prstGeom>
          <a:ln>
            <a:solidFill>
              <a:schemeClr val="tx1"/>
            </a:solidFill>
          </a:ln>
          <a:effectLst>
            <a:outerShdw blurRad="190500" algn="tl" rotWithShape="0">
              <a:srgbClr val="000000">
                <a:alpha val="70000"/>
              </a:srgbClr>
            </a:outerShdw>
          </a:effectLst>
        </p:spPr>
      </p:pic>
      <p:pic>
        <p:nvPicPr>
          <p:cNvPr id="2" name="Picture 3">
            <a:extLst>
              <a:ext uri="{FF2B5EF4-FFF2-40B4-BE49-F238E27FC236}">
                <a16:creationId xmlns:a16="http://schemas.microsoft.com/office/drawing/2014/main" id="{34AB120F-2C08-C7FC-88FD-6CA2568E92CB}"/>
              </a:ext>
            </a:extLst>
          </p:cNvPr>
          <p:cNvPicPr>
            <a:picLocks noChangeAspect="1"/>
          </p:cNvPicPr>
          <p:nvPr/>
        </p:nvPicPr>
        <p:blipFill>
          <a:blip r:embed="rId3">
            <a:extLst>
              <a:ext uri="{28A0092B-C50C-407E-A947-70E740481C1C}">
                <a14:useLocalDpi xmlns:a14="http://schemas.microsoft.com/office/drawing/2010/main" val="0"/>
              </a:ext>
            </a:extLst>
          </a:blip>
          <a:srcRect l="102" r="102"/>
          <a:stretch/>
        </p:blipFill>
        <p:spPr>
          <a:xfrm>
            <a:off x="7851115" y="1112477"/>
            <a:ext cx="2606167" cy="2173049"/>
          </a:xfrm>
          <a:prstGeom prst="rect">
            <a:avLst/>
          </a:prstGeom>
        </p:spPr>
      </p:pic>
    </p:spTree>
    <p:extLst>
      <p:ext uri="{BB962C8B-B14F-4D97-AF65-F5344CB8AC3E}">
        <p14:creationId xmlns:p14="http://schemas.microsoft.com/office/powerpoint/2010/main" val="3756855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8">
            <a:extLst>
              <a:ext uri="{FF2B5EF4-FFF2-40B4-BE49-F238E27FC236}">
                <a16:creationId xmlns:a16="http://schemas.microsoft.com/office/drawing/2014/main" id="{A28AA12C-3A8D-5AE8-5889-51C0F9BB844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191863" y="2867144"/>
            <a:ext cx="3947713" cy="8065315"/>
          </a:xfrm>
          <a:prstGeom prst="rect">
            <a:avLst/>
          </a:prstGeom>
        </p:spPr>
      </p:pic>
      <p:sp>
        <p:nvSpPr>
          <p:cNvPr id="4" name="Rectangle 3">
            <a:extLst>
              <a:ext uri="{FF2B5EF4-FFF2-40B4-BE49-F238E27FC236}">
                <a16:creationId xmlns:a16="http://schemas.microsoft.com/office/drawing/2014/main" id="{89C3C8B6-E642-3475-6ACE-FA1F0C4777F7}"/>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sp>
        <p:nvSpPr>
          <p:cNvPr id="6" name="TextBox 5">
            <a:extLst>
              <a:ext uri="{FF2B5EF4-FFF2-40B4-BE49-F238E27FC236}">
                <a16:creationId xmlns:a16="http://schemas.microsoft.com/office/drawing/2014/main" id="{2A860B2B-DB0D-91F5-6478-4B48AB65B7F6}"/>
              </a:ext>
            </a:extLst>
          </p:cNvPr>
          <p:cNvSpPr txBox="1"/>
          <p:nvPr/>
        </p:nvSpPr>
        <p:spPr>
          <a:xfrm>
            <a:off x="457200" y="457200"/>
            <a:ext cx="17526000" cy="118824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1371600">
              <a:spcBef>
                <a:spcPct val="0"/>
              </a:spcBef>
              <a:spcAft>
                <a:spcPts val="600"/>
              </a:spcAft>
            </a:pPr>
            <a:r>
              <a:rPr lang="en-US" sz="6600" kern="1200">
                <a:solidFill>
                  <a:schemeClr val="bg1"/>
                </a:solidFill>
                <a:latin typeface="Bebas Neue Bold"/>
                <a:ea typeface="+mj-ea"/>
                <a:cs typeface="Adobe Devanagari" pitchFamily="18" charset="0"/>
              </a:rPr>
              <a:t>COMPONENT </a:t>
            </a:r>
            <a:r>
              <a:rPr lang="en-US" sz="6600">
                <a:solidFill>
                  <a:schemeClr val="bg1"/>
                </a:solidFill>
                <a:latin typeface="Bebas Neue Bold"/>
                <a:ea typeface="+mj-ea"/>
                <a:cs typeface="Adobe Devanagari" pitchFamily="18" charset="0"/>
              </a:rPr>
              <a:t>03</a:t>
            </a:r>
            <a:endParaRPr lang="en-US" sz="6600" kern="1200">
              <a:solidFill>
                <a:schemeClr val="bg1"/>
              </a:solidFill>
              <a:latin typeface="Bebas Neue Bold"/>
              <a:ea typeface="+mj-ea"/>
              <a:cs typeface="Adobe Devanagari" pitchFamily="18" charset="0"/>
            </a:endParaRPr>
          </a:p>
        </p:txBody>
      </p:sp>
      <p:sp>
        <p:nvSpPr>
          <p:cNvPr id="8" name="TextBox 7">
            <a:extLst>
              <a:ext uri="{FF2B5EF4-FFF2-40B4-BE49-F238E27FC236}">
                <a16:creationId xmlns:a16="http://schemas.microsoft.com/office/drawing/2014/main" id="{355D0F50-7760-7158-510B-03EC6B917098}"/>
              </a:ext>
            </a:extLst>
          </p:cNvPr>
          <p:cNvSpPr txBox="1"/>
          <p:nvPr/>
        </p:nvSpPr>
        <p:spPr>
          <a:xfrm>
            <a:off x="697513" y="2225489"/>
            <a:ext cx="16909171" cy="292647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1371600"/>
            <a:r>
              <a:rPr lang="en-US" sz="6000">
                <a:solidFill>
                  <a:schemeClr val="bg1"/>
                </a:solidFill>
                <a:latin typeface="Bebas Neue Bold"/>
                <a:ea typeface="+mn-lt"/>
                <a:cs typeface="+mn-lt"/>
              </a:rPr>
              <a:t>Identifying the number learning difficulties faced by</a:t>
            </a:r>
          </a:p>
          <a:p>
            <a:pPr algn="ctr" defTabSz="1371600"/>
            <a:r>
              <a:rPr lang="en-US" sz="6000">
                <a:solidFill>
                  <a:schemeClr val="bg1"/>
                </a:solidFill>
                <a:latin typeface="Bebas Neue Bold"/>
                <a:ea typeface="+mn-lt"/>
                <a:cs typeface="+mn-lt"/>
              </a:rPr>
              <a:t>dyslexic students with providing the possible </a:t>
            </a:r>
            <a:endParaRPr lang="en-US">
              <a:solidFill>
                <a:schemeClr val="bg1"/>
              </a:solidFill>
              <a:latin typeface="Cambria"/>
              <a:ea typeface="+mn-lt"/>
              <a:cs typeface="+mn-lt"/>
            </a:endParaRPr>
          </a:p>
          <a:p>
            <a:pPr algn="ctr" defTabSz="1371600"/>
            <a:r>
              <a:rPr lang="en-US" sz="6000">
                <a:solidFill>
                  <a:schemeClr val="bg1"/>
                </a:solidFill>
                <a:latin typeface="Bebas Neue Bold"/>
                <a:ea typeface="+mn-lt"/>
                <a:cs typeface="+mn-lt"/>
              </a:rPr>
              <a:t>solutions to overcome them.</a:t>
            </a:r>
            <a:r>
              <a:rPr lang="en-US" sz="5400">
                <a:solidFill>
                  <a:schemeClr val="bg1"/>
                </a:solidFill>
                <a:latin typeface="Bebas Neue Bold"/>
              </a:rPr>
              <a:t> </a:t>
            </a:r>
            <a:endParaRPr lang="en-US">
              <a:solidFill>
                <a:schemeClr val="bg1"/>
              </a:solidFill>
              <a:ea typeface="Cambria"/>
            </a:endParaRPr>
          </a:p>
        </p:txBody>
      </p:sp>
    </p:spTree>
    <p:extLst>
      <p:ext uri="{BB962C8B-B14F-4D97-AF65-F5344CB8AC3E}">
        <p14:creationId xmlns:p14="http://schemas.microsoft.com/office/powerpoint/2010/main" val="64917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9EC704-A1B8-6355-ACB7-D0EA1230EAC9}"/>
              </a:ext>
            </a:extLst>
          </p:cNvPr>
          <p:cNvSpPr txBox="1"/>
          <p:nvPr/>
        </p:nvSpPr>
        <p:spPr>
          <a:xfrm>
            <a:off x="2952750" y="717835"/>
            <a:ext cx="12382500" cy="1200329"/>
          </a:xfrm>
          <a:prstGeom prst="rect">
            <a:avLst/>
          </a:prstGeom>
          <a:noFill/>
        </p:spPr>
        <p:txBody>
          <a:bodyPr wrap="square" lIns="91440" tIns="45720" rIns="91440" bIns="45720" anchor="t">
            <a:spAutoFit/>
          </a:bodyPr>
          <a:lstStyle/>
          <a:p>
            <a:pPr algn="ctr"/>
            <a:r>
              <a:rPr lang="en-US" sz="7200">
                <a:solidFill>
                  <a:schemeClr val="bg1"/>
                </a:solidFill>
                <a:latin typeface="Bebas Neue Bold"/>
              </a:rPr>
              <a:t>WHAT is </a:t>
            </a:r>
            <a:r>
              <a:rPr lang="en-US" sz="7200">
                <a:solidFill>
                  <a:srgbClr val="FFC000"/>
                </a:solidFill>
                <a:latin typeface="Bebas Neue Bold"/>
              </a:rPr>
              <a:t>Dyslexia for Numbers ?  </a:t>
            </a:r>
            <a:endParaRPr lang="en-US" sz="7200">
              <a:solidFill>
                <a:srgbClr val="FFC000"/>
              </a:solidFill>
              <a:latin typeface="Bebas Neue Bold" panose="020B0604020202020204" charset="0"/>
            </a:endParaRPr>
          </a:p>
        </p:txBody>
      </p:sp>
      <p:sp>
        <p:nvSpPr>
          <p:cNvPr id="5" name="TextBox 5">
            <a:extLst>
              <a:ext uri="{FF2B5EF4-FFF2-40B4-BE49-F238E27FC236}">
                <a16:creationId xmlns:a16="http://schemas.microsoft.com/office/drawing/2014/main" id="{520A0059-02E0-E80E-3E35-AADE05B7EBD5}"/>
              </a:ext>
            </a:extLst>
          </p:cNvPr>
          <p:cNvSpPr txBox="1"/>
          <p:nvPr/>
        </p:nvSpPr>
        <p:spPr>
          <a:xfrm>
            <a:off x="1101496" y="990316"/>
            <a:ext cx="16085007" cy="9945928"/>
          </a:xfrm>
          <a:prstGeom prst="rect">
            <a:avLst/>
          </a:prstGeom>
        </p:spPr>
        <p:txBody>
          <a:bodyPr wrap="square" lIns="0" tIns="0" rIns="0" bIns="0" rtlCol="0" anchor="t">
            <a:spAutoFit/>
          </a:bodyPr>
          <a:lstStyle/>
          <a:p>
            <a:pPr marL="342900" lvl="1">
              <a:lnSpc>
                <a:spcPts val="4102"/>
              </a:lnSpc>
            </a:pPr>
            <a:endParaRPr lang="en-US" sz="3000">
              <a:solidFill>
                <a:schemeClr val="bg1"/>
              </a:solidFill>
              <a:ea typeface="Cambria"/>
            </a:endParaRPr>
          </a:p>
          <a:p>
            <a:pPr marL="342900" lvl="1">
              <a:lnSpc>
                <a:spcPts val="4102"/>
              </a:lnSpc>
            </a:pPr>
            <a:endParaRPr lang="en-US" sz="3000">
              <a:solidFill>
                <a:schemeClr val="bg1"/>
              </a:solidFill>
              <a:ea typeface="Cambria"/>
            </a:endParaRPr>
          </a:p>
          <a:p>
            <a:pPr marL="914400" lvl="1" indent="-571500">
              <a:lnSpc>
                <a:spcPts val="4102"/>
              </a:lnSpc>
              <a:buFont typeface="Arial" panose="020B0604020202020204" pitchFamily="34" charset="0"/>
              <a:buChar char="•"/>
            </a:pPr>
            <a:r>
              <a:rPr lang="en-US" sz="3000">
                <a:solidFill>
                  <a:schemeClr val="bg1"/>
                </a:solidFill>
                <a:ea typeface="+mn-lt"/>
                <a:cs typeface="+mn-lt"/>
              </a:rPr>
              <a:t>Dyslexia for numbers, also known as dyscalculia, is a learning problem that makes it difficult for someone to understand and work with math and numbers.</a:t>
            </a:r>
            <a:endParaRPr lang="en-US" sz="3000" b="0" i="0">
              <a:solidFill>
                <a:schemeClr val="bg1"/>
              </a:solidFill>
              <a:effectLst/>
              <a:ea typeface="+mn-lt"/>
              <a:cs typeface="+mn-lt"/>
            </a:endParaRPr>
          </a:p>
          <a:p>
            <a:pPr marL="914400" lvl="1" indent="-571500">
              <a:lnSpc>
                <a:spcPts val="4102"/>
              </a:lnSpc>
              <a:buFont typeface="Arial" panose="020B0604020202020204" pitchFamily="34" charset="0"/>
              <a:buChar char="•"/>
            </a:pPr>
            <a:endParaRPr lang="en-US" sz="3000">
              <a:solidFill>
                <a:srgbClr val="000000"/>
              </a:solidFill>
              <a:ea typeface="+mn-lt"/>
              <a:cs typeface="+mn-lt"/>
            </a:endParaRPr>
          </a:p>
          <a:p>
            <a:pPr marL="914400" lvl="1" indent="-571500">
              <a:lnSpc>
                <a:spcPts val="4102"/>
              </a:lnSpc>
              <a:buFont typeface="Arial" panose="020B0604020202020204" pitchFamily="34" charset="0"/>
              <a:buChar char="•"/>
            </a:pPr>
            <a:r>
              <a:rPr lang="en-US" sz="3000">
                <a:solidFill>
                  <a:schemeClr val="bg1"/>
                </a:solidFill>
                <a:ea typeface="+mn-lt"/>
                <a:cs typeface="+mn-lt"/>
              </a:rPr>
              <a:t>Dyscalculia can impact a student's ability to do basic math, understand complex math concepts, and interpret visual representations of numerical information like graphs and charts.</a:t>
            </a:r>
          </a:p>
          <a:p>
            <a:pPr marL="342900" lvl="1">
              <a:lnSpc>
                <a:spcPts val="4102"/>
              </a:lnSpc>
            </a:pPr>
            <a:endParaRPr lang="en-US" sz="3000">
              <a:solidFill>
                <a:schemeClr val="bg1"/>
              </a:solidFill>
              <a:ea typeface="Cambria"/>
            </a:endParaRPr>
          </a:p>
          <a:p>
            <a:pPr marL="914400" lvl="1" indent="-571500">
              <a:lnSpc>
                <a:spcPts val="4102"/>
              </a:lnSpc>
              <a:buFont typeface="Arial" panose="020B0604020202020204" pitchFamily="34" charset="0"/>
              <a:buChar char="•"/>
            </a:pPr>
            <a:r>
              <a:rPr lang="en-US" sz="3000">
                <a:solidFill>
                  <a:schemeClr val="bg1"/>
                </a:solidFill>
                <a:ea typeface="+mn-lt"/>
                <a:cs typeface="+mn-lt"/>
              </a:rPr>
              <a:t>Dyscalculia is often associated with other learning difficulties, such as dyslexia and attention deficit hyperactivity disorder (ADHD)</a:t>
            </a:r>
            <a:endParaRPr lang="en-US" sz="3000" b="0" i="0">
              <a:solidFill>
                <a:schemeClr val="bg1"/>
              </a:solidFill>
              <a:effectLst/>
              <a:ea typeface="+mn-lt"/>
              <a:cs typeface="+mn-lt"/>
            </a:endParaRPr>
          </a:p>
          <a:p>
            <a:pPr marL="342900" lvl="1">
              <a:lnSpc>
                <a:spcPts val="4102"/>
              </a:lnSpc>
            </a:pPr>
            <a:endParaRPr lang="en-US" sz="3000">
              <a:solidFill>
                <a:schemeClr val="bg1"/>
              </a:solidFill>
              <a:ea typeface="+mn-lt"/>
              <a:cs typeface="+mn-lt"/>
            </a:endParaRPr>
          </a:p>
          <a:p>
            <a:pPr marL="342900" lvl="1">
              <a:lnSpc>
                <a:spcPts val="4102"/>
              </a:lnSpc>
            </a:pPr>
            <a:r>
              <a:rPr lang="en-US" sz="3000">
                <a:solidFill>
                  <a:schemeClr val="bg1"/>
                </a:solidFill>
                <a:ea typeface="+mn-lt"/>
                <a:cs typeface="+mn-lt"/>
              </a:rPr>
              <a:t>Early identification and intervention are important for students with dyscalculia. With appropriate support and accommodations, students with dyscalculia can learn to manage their difficulties and achieve success in mathematics and other areas of life.</a:t>
            </a:r>
          </a:p>
          <a:p>
            <a:pPr marL="914400" lvl="1" indent="-571500">
              <a:lnSpc>
                <a:spcPts val="4102"/>
              </a:lnSpc>
              <a:buFont typeface="Arial" panose="020B0604020202020204" pitchFamily="34" charset="0"/>
              <a:buChar char="•"/>
            </a:pPr>
            <a:endParaRPr lang="en-US" sz="3000" b="0" i="0">
              <a:solidFill>
                <a:schemeClr val="bg1"/>
              </a:solidFill>
              <a:effectLst/>
              <a:ea typeface="Cambria"/>
            </a:endParaRPr>
          </a:p>
          <a:p>
            <a:pPr marL="342900" lvl="1">
              <a:lnSpc>
                <a:spcPts val="4102"/>
              </a:lnSpc>
            </a:pPr>
            <a:endParaRPr lang="en-US" sz="3000" b="0" i="0">
              <a:solidFill>
                <a:schemeClr val="bg1"/>
              </a:solidFill>
              <a:effectLst/>
              <a:ea typeface="Cambria"/>
            </a:endParaRPr>
          </a:p>
          <a:p>
            <a:pPr marL="686435" lvl="1" indent="-342900">
              <a:lnSpc>
                <a:spcPts val="4102"/>
              </a:lnSpc>
              <a:buFont typeface="Arial"/>
              <a:buChar char="•"/>
            </a:pPr>
            <a:endParaRPr lang="en-US" sz="3000">
              <a:solidFill>
                <a:schemeClr val="bg1"/>
              </a:solidFill>
              <a:ea typeface="Cambria"/>
            </a:endParaRPr>
          </a:p>
          <a:p>
            <a:pPr marL="686435" lvl="1" indent="-342900">
              <a:lnSpc>
                <a:spcPts val="4102"/>
              </a:lnSpc>
              <a:buFont typeface="Arial"/>
              <a:buChar char="•"/>
            </a:pPr>
            <a:endParaRPr lang="en-US" sz="3000">
              <a:solidFill>
                <a:srgbClr val="FFFFFF"/>
              </a:solidFill>
              <a:ea typeface="Cambria"/>
            </a:endParaRPr>
          </a:p>
        </p:txBody>
      </p:sp>
    </p:spTree>
    <p:extLst>
      <p:ext uri="{BB962C8B-B14F-4D97-AF65-F5344CB8AC3E}">
        <p14:creationId xmlns:p14="http://schemas.microsoft.com/office/powerpoint/2010/main" val="20184553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FB542E-FF30-8E5D-372B-5EA3CF5B1795}"/>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sp>
        <p:nvSpPr>
          <p:cNvPr id="5" name="TextBox 4">
            <a:extLst>
              <a:ext uri="{FF2B5EF4-FFF2-40B4-BE49-F238E27FC236}">
                <a16:creationId xmlns:a16="http://schemas.microsoft.com/office/drawing/2014/main" id="{24ADB12D-620B-43A3-2DA8-687BAE2548FC}"/>
              </a:ext>
            </a:extLst>
          </p:cNvPr>
          <p:cNvSpPr txBox="1"/>
          <p:nvPr/>
        </p:nvSpPr>
        <p:spPr>
          <a:xfrm>
            <a:off x="2952750" y="31442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Research </a:t>
            </a:r>
            <a:r>
              <a:rPr lang="en-US" sz="7200">
                <a:solidFill>
                  <a:srgbClr val="FFC000"/>
                </a:solidFill>
                <a:latin typeface="Bebas Neue Bold" panose="020B0604020202020204" charset="0"/>
              </a:rPr>
              <a:t>problem </a:t>
            </a:r>
          </a:p>
        </p:txBody>
      </p:sp>
      <p:sp>
        <p:nvSpPr>
          <p:cNvPr id="7" name="TextBox 5">
            <a:extLst>
              <a:ext uri="{FF2B5EF4-FFF2-40B4-BE49-F238E27FC236}">
                <a16:creationId xmlns:a16="http://schemas.microsoft.com/office/drawing/2014/main" id="{BDB735B0-4A0D-C0B0-F017-6CABA773B031}"/>
              </a:ext>
            </a:extLst>
          </p:cNvPr>
          <p:cNvSpPr txBox="1"/>
          <p:nvPr/>
        </p:nvSpPr>
        <p:spPr>
          <a:xfrm>
            <a:off x="1958340" y="1589381"/>
            <a:ext cx="14371320" cy="9426042"/>
          </a:xfrm>
          <a:prstGeom prst="rect">
            <a:avLst/>
          </a:prstGeom>
        </p:spPr>
        <p:txBody>
          <a:bodyPr wrap="square" lIns="0" tIns="0" rIns="0" bIns="0" rtlCol="0" anchor="t">
            <a:spAutoFit/>
          </a:bodyPr>
          <a:lstStyle/>
          <a:p>
            <a:pPr marL="342900" lvl="1">
              <a:lnSpc>
                <a:spcPts val="4102"/>
              </a:lnSpc>
            </a:pPr>
            <a:endParaRPr lang="en-US" sz="3200">
              <a:solidFill>
                <a:schemeClr val="bg1"/>
              </a:solidFill>
              <a:ea typeface="Cambria"/>
            </a:endParaRPr>
          </a:p>
          <a:p>
            <a:pPr marL="914400" lvl="1" indent="-571500">
              <a:lnSpc>
                <a:spcPts val="4102"/>
              </a:lnSpc>
              <a:buFont typeface="Arial" panose="020B0604020202020204" pitchFamily="34" charset="0"/>
              <a:buChar char="•"/>
            </a:pPr>
            <a:r>
              <a:rPr lang="en-US" sz="3200">
                <a:solidFill>
                  <a:schemeClr val="bg1"/>
                </a:solidFill>
                <a:ea typeface="+mn-lt"/>
                <a:cs typeface="+mn-lt"/>
              </a:rPr>
              <a:t>Identify What are the difficulties faced by children aged 6-8 with Dyslexia for numbers ? </a:t>
            </a:r>
            <a:endParaRPr lang="en-US" sz="3200">
              <a:solidFill>
                <a:schemeClr val="bg1"/>
              </a:solidFill>
              <a:ea typeface="Cambria"/>
            </a:endParaRPr>
          </a:p>
          <a:p>
            <a:pPr marL="342900" lvl="1">
              <a:lnSpc>
                <a:spcPts val="4102"/>
              </a:lnSpc>
            </a:pPr>
            <a:endParaRPr lang="en-US" sz="3200" b="0" i="0">
              <a:solidFill>
                <a:schemeClr val="bg1"/>
              </a:solidFill>
              <a:effectLst/>
              <a:ea typeface="Cambria"/>
            </a:endParaRPr>
          </a:p>
          <a:p>
            <a:pPr marL="914400" lvl="1" indent="-571500">
              <a:lnSpc>
                <a:spcPts val="4102"/>
              </a:lnSpc>
              <a:buFont typeface="Arial" panose="020B0604020202020204" pitchFamily="34" charset="0"/>
              <a:buChar char="•"/>
            </a:pPr>
            <a:r>
              <a:rPr lang="en-US" sz="3200">
                <a:solidFill>
                  <a:schemeClr val="bg1"/>
                </a:solidFill>
                <a:ea typeface="+mn-lt"/>
                <a:cs typeface="+mn-lt"/>
              </a:rPr>
              <a:t>What are the problems that can happen when they get older?</a:t>
            </a:r>
          </a:p>
          <a:p>
            <a:pPr marL="914400" lvl="1" indent="-571500">
              <a:lnSpc>
                <a:spcPts val="4102"/>
              </a:lnSpc>
              <a:buFont typeface="Arial" panose="020B0604020202020204" pitchFamily="34" charset="0"/>
              <a:buChar char="•"/>
            </a:pPr>
            <a:endParaRPr lang="en-US" sz="3200">
              <a:solidFill>
                <a:schemeClr val="bg1"/>
              </a:solidFill>
              <a:ea typeface="+mn-lt"/>
              <a:cs typeface="+mn-lt"/>
            </a:endParaRPr>
          </a:p>
          <a:p>
            <a:pPr marL="914400" lvl="1" indent="-571500">
              <a:lnSpc>
                <a:spcPts val="4102"/>
              </a:lnSpc>
              <a:buFont typeface="Arial" panose="020B0604020202020204" pitchFamily="34" charset="0"/>
              <a:buChar char="•"/>
            </a:pPr>
            <a:r>
              <a:rPr lang="en-US" sz="3200">
                <a:solidFill>
                  <a:schemeClr val="bg1"/>
                </a:solidFill>
                <a:ea typeface="+mn-lt"/>
                <a:cs typeface="+mn-lt"/>
              </a:rPr>
              <a:t>How can we help these students in serious situation. </a:t>
            </a:r>
          </a:p>
          <a:p>
            <a:pPr marL="914400" lvl="1" indent="-571500">
              <a:lnSpc>
                <a:spcPts val="4102"/>
              </a:lnSpc>
              <a:buFont typeface="Arial" panose="020B0604020202020204" pitchFamily="34" charset="0"/>
              <a:buChar char="•"/>
            </a:pPr>
            <a:endParaRPr lang="en-US" sz="3200">
              <a:solidFill>
                <a:schemeClr val="bg1"/>
              </a:solidFill>
              <a:ea typeface="+mn-lt"/>
              <a:cs typeface="+mn-lt"/>
            </a:endParaRPr>
          </a:p>
          <a:p>
            <a:pPr marL="914400" lvl="1" indent="-571500">
              <a:lnSpc>
                <a:spcPts val="4102"/>
              </a:lnSpc>
              <a:buFont typeface="Arial" panose="020B0604020202020204" pitchFamily="34" charset="0"/>
              <a:buChar char="•"/>
            </a:pPr>
            <a:r>
              <a:rPr lang="en-US" sz="3200">
                <a:solidFill>
                  <a:schemeClr val="bg1"/>
                </a:solidFill>
                <a:ea typeface="+mn-lt"/>
                <a:cs typeface="+mn-lt"/>
              </a:rPr>
              <a:t>What role do technology-based interventions play in supporting dyslexic students' number learning, and how effective are these interventions compared to traditional teaching methods?</a:t>
            </a:r>
            <a:endParaRPr lang="en-US" sz="3200">
              <a:solidFill>
                <a:schemeClr val="bg1"/>
              </a:solidFill>
              <a:ea typeface="Cambria"/>
            </a:endParaRPr>
          </a:p>
          <a:p>
            <a:pPr marL="914400" lvl="1" indent="-571500">
              <a:lnSpc>
                <a:spcPts val="4102"/>
              </a:lnSpc>
              <a:buFont typeface="Arial" panose="020B0604020202020204" pitchFamily="34" charset="0"/>
              <a:buChar char="•"/>
            </a:pPr>
            <a:endParaRPr lang="en-US" sz="3200">
              <a:solidFill>
                <a:schemeClr val="bg1"/>
              </a:solidFill>
              <a:ea typeface="Cambria"/>
            </a:endParaRPr>
          </a:p>
          <a:p>
            <a:pPr marL="914400" lvl="1" indent="-571500">
              <a:lnSpc>
                <a:spcPts val="4102"/>
              </a:lnSpc>
              <a:buFont typeface="Arial" panose="020B0604020202020204" pitchFamily="34" charset="0"/>
              <a:buChar char="•"/>
            </a:pPr>
            <a:r>
              <a:rPr lang="en-US" sz="3200">
                <a:solidFill>
                  <a:schemeClr val="bg1"/>
                </a:solidFill>
                <a:ea typeface="Cambria"/>
              </a:rPr>
              <a:t>Can a mobile application help them to overcome this problem?</a:t>
            </a:r>
          </a:p>
          <a:p>
            <a:pPr marL="914400" lvl="1" indent="-571500">
              <a:lnSpc>
                <a:spcPts val="4102"/>
              </a:lnSpc>
              <a:buFont typeface="Arial" panose="020B0604020202020204" pitchFamily="34" charset="0"/>
              <a:buChar char="•"/>
            </a:pPr>
            <a:endParaRPr lang="en-US" sz="3200">
              <a:solidFill>
                <a:schemeClr val="bg1"/>
              </a:solidFill>
              <a:ea typeface="Cambria"/>
            </a:endParaRPr>
          </a:p>
          <a:p>
            <a:pPr marL="342900" lvl="1">
              <a:lnSpc>
                <a:spcPts val="4102"/>
              </a:lnSpc>
            </a:pPr>
            <a:endParaRPr lang="en-US" sz="3200" b="0" i="0">
              <a:solidFill>
                <a:schemeClr val="bg1"/>
              </a:solidFill>
              <a:effectLst/>
              <a:ea typeface="Cambria"/>
            </a:endParaRPr>
          </a:p>
          <a:p>
            <a:pPr marL="342900" lvl="1">
              <a:lnSpc>
                <a:spcPts val="4102"/>
              </a:lnSpc>
            </a:pPr>
            <a:endParaRPr lang="en-US" sz="3200" b="0" i="0">
              <a:solidFill>
                <a:schemeClr val="bg1"/>
              </a:solidFill>
              <a:effectLst/>
              <a:ea typeface="Cambria"/>
            </a:endParaRPr>
          </a:p>
          <a:p>
            <a:pPr marL="686435" lvl="1" indent="-342900">
              <a:lnSpc>
                <a:spcPts val="4102"/>
              </a:lnSpc>
              <a:buFont typeface="Arial"/>
              <a:buChar char="•"/>
            </a:pPr>
            <a:endParaRPr lang="en-US" sz="3200">
              <a:solidFill>
                <a:schemeClr val="bg1"/>
              </a:solidFill>
              <a:ea typeface="Cambria"/>
            </a:endParaRPr>
          </a:p>
          <a:p>
            <a:pPr marL="686435" lvl="1" indent="-342900">
              <a:lnSpc>
                <a:spcPts val="4102"/>
              </a:lnSpc>
              <a:buFont typeface="Arial"/>
              <a:buChar char="•"/>
            </a:pPr>
            <a:endParaRPr lang="en-US" sz="3200">
              <a:solidFill>
                <a:srgbClr val="FFFFFF"/>
              </a:solidFill>
              <a:ea typeface="Cambria"/>
            </a:endParaRPr>
          </a:p>
        </p:txBody>
      </p:sp>
    </p:spTree>
    <p:extLst>
      <p:ext uri="{BB962C8B-B14F-4D97-AF65-F5344CB8AC3E}">
        <p14:creationId xmlns:p14="http://schemas.microsoft.com/office/powerpoint/2010/main" val="373002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2FCE31-5DAA-0E43-A693-B968648EB4DB}"/>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sp>
        <p:nvSpPr>
          <p:cNvPr id="4" name="TextBox 3">
            <a:extLst>
              <a:ext uri="{FF2B5EF4-FFF2-40B4-BE49-F238E27FC236}">
                <a16:creationId xmlns:a16="http://schemas.microsoft.com/office/drawing/2014/main" id="{8148C5D7-96DE-B55C-B4EE-C8AF2B7D7FE9}"/>
              </a:ext>
            </a:extLst>
          </p:cNvPr>
          <p:cNvSpPr txBox="1"/>
          <p:nvPr/>
        </p:nvSpPr>
        <p:spPr>
          <a:xfrm>
            <a:off x="2952750" y="31442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Research </a:t>
            </a:r>
            <a:r>
              <a:rPr lang="en-US" sz="7200">
                <a:solidFill>
                  <a:srgbClr val="FFC000"/>
                </a:solidFill>
                <a:latin typeface="Bebas Neue Bold" panose="020B0604020202020204" charset="0"/>
              </a:rPr>
              <a:t>objective </a:t>
            </a:r>
          </a:p>
        </p:txBody>
      </p:sp>
      <p:pic>
        <p:nvPicPr>
          <p:cNvPr id="6" name="Picture 13">
            <a:extLst>
              <a:ext uri="{FF2B5EF4-FFF2-40B4-BE49-F238E27FC236}">
                <a16:creationId xmlns:a16="http://schemas.microsoft.com/office/drawing/2014/main" id="{6A4B9583-E967-FFD4-A419-EDB5FCD8862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20947" y="2287987"/>
            <a:ext cx="3253743" cy="6089773"/>
          </a:xfrm>
          <a:prstGeom prst="rect">
            <a:avLst/>
          </a:prstGeom>
        </p:spPr>
      </p:pic>
      <p:sp>
        <p:nvSpPr>
          <p:cNvPr id="10" name="TextBox 5">
            <a:extLst>
              <a:ext uri="{FF2B5EF4-FFF2-40B4-BE49-F238E27FC236}">
                <a16:creationId xmlns:a16="http://schemas.microsoft.com/office/drawing/2014/main" id="{2B665B34-87E3-7013-8349-580BAC70C29F}"/>
              </a:ext>
            </a:extLst>
          </p:cNvPr>
          <p:cNvSpPr txBox="1"/>
          <p:nvPr/>
        </p:nvSpPr>
        <p:spPr>
          <a:xfrm>
            <a:off x="5180055" y="1064276"/>
            <a:ext cx="12225769" cy="9450023"/>
          </a:xfrm>
          <a:prstGeom prst="rect">
            <a:avLst/>
          </a:prstGeom>
        </p:spPr>
        <p:txBody>
          <a:bodyPr wrap="square" lIns="0" tIns="0" rIns="0" bIns="0" rtlCol="0" anchor="t">
            <a:spAutoFit/>
          </a:bodyPr>
          <a:lstStyle/>
          <a:p>
            <a:pPr marL="342900" lvl="1">
              <a:lnSpc>
                <a:spcPts val="4102"/>
              </a:lnSpc>
            </a:pPr>
            <a:endParaRPr lang="en-US" sz="3200">
              <a:solidFill>
                <a:schemeClr val="bg1"/>
              </a:solidFill>
              <a:ea typeface="Cambria"/>
            </a:endParaRPr>
          </a:p>
          <a:p>
            <a:pPr marL="914400" lvl="1" indent="-571500" algn="just">
              <a:lnSpc>
                <a:spcPts val="4102"/>
              </a:lnSpc>
              <a:buFont typeface="Arial" panose="020B0604020202020204" pitchFamily="34" charset="0"/>
              <a:buChar char="•"/>
            </a:pPr>
            <a:endParaRPr lang="en-US" sz="4000" b="0" i="0">
              <a:solidFill>
                <a:schemeClr val="bg1"/>
              </a:solidFill>
              <a:effectLst/>
              <a:ea typeface="Cambria"/>
            </a:endParaRPr>
          </a:p>
          <a:p>
            <a:pPr marL="285750" indent="-285750" algn="just">
              <a:buFont typeface="Arial"/>
              <a:buChar char="•"/>
            </a:pPr>
            <a:r>
              <a:rPr lang="en-US" sz="2800">
                <a:solidFill>
                  <a:schemeClr val="bg1"/>
                </a:solidFill>
                <a:ea typeface="+mn-lt"/>
                <a:cs typeface="+mn-lt"/>
              </a:rPr>
              <a:t>Identify and describe specific difficulties related to dyscalculia.</a:t>
            </a:r>
            <a:endParaRPr lang="en-US" sz="2800">
              <a:solidFill>
                <a:schemeClr val="bg1"/>
              </a:solidFill>
              <a:ea typeface="Cambria"/>
            </a:endParaRPr>
          </a:p>
          <a:p>
            <a:pPr marL="285750" indent="-285750" algn="just">
              <a:buFont typeface="Arial"/>
              <a:buChar char="•"/>
            </a:pPr>
            <a:endParaRPr lang="en-US" sz="2800">
              <a:solidFill>
                <a:schemeClr val="bg1"/>
              </a:solidFill>
              <a:ea typeface="+mn-lt"/>
              <a:cs typeface="+mn-lt"/>
            </a:endParaRPr>
          </a:p>
          <a:p>
            <a:pPr marL="285750" indent="-285750" algn="just">
              <a:buFont typeface="Arial"/>
              <a:buChar char="•"/>
            </a:pPr>
            <a:r>
              <a:rPr lang="en-US" sz="2800">
                <a:solidFill>
                  <a:schemeClr val="bg1"/>
                </a:solidFill>
                <a:ea typeface="+mn-lt"/>
                <a:cs typeface="+mn-lt"/>
              </a:rPr>
              <a:t>Evaluate the success of different intervention and instructional strategies.</a:t>
            </a:r>
            <a:endParaRPr lang="en-US" sz="2800">
              <a:solidFill>
                <a:schemeClr val="bg1"/>
              </a:solidFill>
              <a:ea typeface="Cambria"/>
            </a:endParaRPr>
          </a:p>
          <a:p>
            <a:pPr marL="285750" indent="-285750" algn="just">
              <a:buFont typeface="Arial"/>
              <a:buChar char="•"/>
            </a:pPr>
            <a:endParaRPr lang="en-US" sz="2800">
              <a:solidFill>
                <a:schemeClr val="bg1"/>
              </a:solidFill>
              <a:ea typeface="+mn-lt"/>
              <a:cs typeface="+mn-lt"/>
            </a:endParaRPr>
          </a:p>
          <a:p>
            <a:pPr marL="285750" indent="-285750" algn="just">
              <a:buFont typeface="Arial"/>
              <a:buChar char="•"/>
            </a:pPr>
            <a:r>
              <a:rPr lang="en-US" sz="2800">
                <a:solidFill>
                  <a:schemeClr val="bg1"/>
                </a:solidFill>
                <a:ea typeface="+mn-lt"/>
                <a:cs typeface="+mn-lt"/>
              </a:rPr>
              <a:t>Develop and implement comprehensive assessment and screening protocols.</a:t>
            </a:r>
            <a:endParaRPr lang="en-US" sz="2800">
              <a:solidFill>
                <a:schemeClr val="bg1"/>
              </a:solidFill>
              <a:ea typeface="Cambria"/>
            </a:endParaRPr>
          </a:p>
          <a:p>
            <a:pPr marL="285750" indent="-285750" algn="just">
              <a:buFont typeface="Arial"/>
              <a:buChar char="•"/>
            </a:pPr>
            <a:endParaRPr lang="en-US" sz="2800">
              <a:solidFill>
                <a:schemeClr val="bg1"/>
              </a:solidFill>
              <a:ea typeface="+mn-lt"/>
              <a:cs typeface="+mn-lt"/>
            </a:endParaRPr>
          </a:p>
          <a:p>
            <a:pPr marL="285750" indent="-285750" algn="just">
              <a:buFont typeface="Arial"/>
              <a:buChar char="•"/>
            </a:pPr>
            <a:r>
              <a:rPr lang="en-US" sz="2800">
                <a:solidFill>
                  <a:schemeClr val="bg1"/>
                </a:solidFill>
                <a:ea typeface="+mn-lt"/>
                <a:cs typeface="+mn-lt"/>
              </a:rPr>
              <a:t>Investigate new technological tools to support number learning.</a:t>
            </a:r>
            <a:endParaRPr lang="en-US" sz="2800">
              <a:solidFill>
                <a:schemeClr val="bg1"/>
              </a:solidFill>
              <a:ea typeface="Cambria"/>
            </a:endParaRPr>
          </a:p>
          <a:p>
            <a:pPr marL="285750" indent="-285750" algn="just">
              <a:buFont typeface="Arial"/>
              <a:buChar char="•"/>
            </a:pPr>
            <a:endParaRPr lang="en-US" sz="2800">
              <a:solidFill>
                <a:schemeClr val="bg1"/>
              </a:solidFill>
              <a:ea typeface="+mn-lt"/>
              <a:cs typeface="+mn-lt"/>
            </a:endParaRPr>
          </a:p>
          <a:p>
            <a:pPr marL="285750" indent="-285750" algn="just">
              <a:buFont typeface="Arial"/>
              <a:buChar char="•"/>
            </a:pPr>
            <a:r>
              <a:rPr lang="en-US" sz="2800">
                <a:solidFill>
                  <a:schemeClr val="bg1"/>
                </a:solidFill>
                <a:ea typeface="+mn-lt"/>
                <a:cs typeface="+mn-lt"/>
              </a:rPr>
              <a:t>Examine the social and emotional impact of dyscalculia.</a:t>
            </a:r>
          </a:p>
          <a:p>
            <a:pPr marL="285750" indent="-285750" algn="just">
              <a:buFont typeface="Arial"/>
              <a:buChar char="•"/>
            </a:pPr>
            <a:endParaRPr lang="en-US" sz="2800">
              <a:solidFill>
                <a:schemeClr val="bg1"/>
              </a:solidFill>
              <a:ea typeface="+mn-lt"/>
              <a:cs typeface="+mn-lt"/>
            </a:endParaRPr>
          </a:p>
          <a:p>
            <a:pPr marL="285750" indent="-285750" algn="just">
              <a:buFont typeface="Arial"/>
              <a:buChar char="•"/>
            </a:pPr>
            <a:r>
              <a:rPr lang="en-US" sz="2800">
                <a:solidFill>
                  <a:schemeClr val="bg1"/>
                </a:solidFill>
                <a:ea typeface="+mn-lt"/>
                <a:cs typeface="+mn-lt"/>
              </a:rPr>
              <a:t>Address the learning challenges faced by students with dyscalculia.</a:t>
            </a:r>
          </a:p>
          <a:p>
            <a:pPr marL="285750" indent="-285750" algn="just">
              <a:buFont typeface="Arial"/>
              <a:buChar char="•"/>
            </a:pPr>
            <a:endParaRPr lang="en-US" sz="2800">
              <a:solidFill>
                <a:schemeClr val="bg1"/>
              </a:solidFill>
              <a:ea typeface="+mn-lt"/>
              <a:cs typeface="+mn-lt"/>
            </a:endParaRPr>
          </a:p>
          <a:p>
            <a:pPr marL="285750" indent="-285750" algn="just">
              <a:buFont typeface="Arial"/>
              <a:buChar char="•"/>
            </a:pPr>
            <a:r>
              <a:rPr lang="en-US" sz="2800">
                <a:solidFill>
                  <a:schemeClr val="bg1"/>
                </a:solidFill>
                <a:ea typeface="+mn-lt"/>
                <a:cs typeface="+mn-lt"/>
              </a:rPr>
              <a:t>Assist educators and researchers in better understanding dyscalculia.</a:t>
            </a:r>
            <a:endParaRPr lang="en-US" sz="2800">
              <a:solidFill>
                <a:schemeClr val="bg1"/>
              </a:solidFill>
              <a:ea typeface="Cambria"/>
            </a:endParaRPr>
          </a:p>
          <a:p>
            <a:pPr marL="285750" indent="-285750" algn="just">
              <a:buFont typeface="Arial"/>
              <a:buChar char="•"/>
            </a:pPr>
            <a:endParaRPr lang="en-US" sz="2800">
              <a:solidFill>
                <a:schemeClr val="bg1"/>
              </a:solidFill>
              <a:ea typeface="+mn-lt"/>
              <a:cs typeface="+mn-lt"/>
            </a:endParaRPr>
          </a:p>
          <a:p>
            <a:pPr marL="285750" indent="-285750" algn="just">
              <a:buFont typeface="Arial"/>
              <a:buChar char="•"/>
            </a:pPr>
            <a:r>
              <a:rPr lang="en-US" sz="2800">
                <a:solidFill>
                  <a:schemeClr val="bg1"/>
                </a:solidFill>
                <a:ea typeface="+mn-lt"/>
                <a:cs typeface="+mn-lt"/>
              </a:rPr>
              <a:t>Create effective interventions to support the learning and achievement of dyscalculic children.</a:t>
            </a:r>
          </a:p>
          <a:p>
            <a:pPr marL="342900" lvl="1" algn="just">
              <a:lnSpc>
                <a:spcPts val="4102"/>
              </a:lnSpc>
            </a:pPr>
            <a:endParaRPr lang="en-US" sz="2000">
              <a:solidFill>
                <a:schemeClr val="bg1"/>
              </a:solidFill>
              <a:ea typeface="+mn-lt"/>
              <a:cs typeface="+mn-lt"/>
            </a:endParaRPr>
          </a:p>
          <a:p>
            <a:pPr marL="686435" lvl="1" indent="-342900">
              <a:lnSpc>
                <a:spcPts val="4102"/>
              </a:lnSpc>
              <a:buFont typeface="Arial"/>
              <a:buChar char="•"/>
            </a:pPr>
            <a:endParaRPr lang="en-US" sz="2000">
              <a:solidFill>
                <a:schemeClr val="bg1"/>
              </a:solidFill>
              <a:ea typeface="Cambria"/>
            </a:endParaRPr>
          </a:p>
          <a:p>
            <a:pPr marL="686435" lvl="1" indent="-342900">
              <a:lnSpc>
                <a:spcPts val="4102"/>
              </a:lnSpc>
              <a:buFont typeface="Arial"/>
              <a:buChar char="•"/>
            </a:pPr>
            <a:endParaRPr lang="en-US" sz="2000">
              <a:solidFill>
                <a:srgbClr val="FFFFFF"/>
              </a:solidFill>
              <a:ea typeface="Cambria"/>
            </a:endParaRPr>
          </a:p>
        </p:txBody>
      </p:sp>
    </p:spTree>
    <p:extLst>
      <p:ext uri="{BB962C8B-B14F-4D97-AF65-F5344CB8AC3E}">
        <p14:creationId xmlns:p14="http://schemas.microsoft.com/office/powerpoint/2010/main" val="4114770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92F0C9F-4E74-D33A-9CE8-EBF948BF251C}"/>
              </a:ext>
            </a:extLst>
          </p:cNvPr>
          <p:cNvSpPr txBox="1">
            <a:spLocks/>
          </p:cNvSpPr>
          <p:nvPr/>
        </p:nvSpPr>
        <p:spPr>
          <a:xfrm>
            <a:off x="457200" y="457200"/>
            <a:ext cx="17526000" cy="1188243"/>
          </a:xfrm>
          <a:prstGeom prst="rect">
            <a:avLst/>
          </a:prstGeom>
        </p:spPr>
        <p:txBody>
          <a:bodyPr>
            <a:normAutofit fontScale="97500"/>
          </a:bodyPr>
          <a:lstStyle>
            <a:lvl1pPr algn="ctr" defTabSz="1371600" rtl="0" eaLnBrk="1" latinLnBrk="0" hangingPunct="1">
              <a:spcBef>
                <a:spcPct val="0"/>
              </a:spcBef>
              <a:buNone/>
              <a:defRPr sz="6600" kern="1200">
                <a:solidFill>
                  <a:schemeClr val="tx1"/>
                </a:solidFill>
                <a:latin typeface="Adobe Devanagari" pitchFamily="18" charset="0"/>
                <a:ea typeface="+mj-ea"/>
                <a:cs typeface="Adobe Devanagari" pitchFamily="18" charset="0"/>
              </a:defRPr>
            </a:lvl1pPr>
          </a:lstStyle>
          <a:p>
            <a:r>
              <a:rPr lang="en-US" sz="7200">
                <a:solidFill>
                  <a:schemeClr val="bg1"/>
                </a:solidFill>
                <a:latin typeface="Bebas Neue Bold"/>
              </a:rPr>
              <a:t>sub </a:t>
            </a:r>
            <a:r>
              <a:rPr lang="en-US" sz="7200">
                <a:solidFill>
                  <a:srgbClr val="FFC000"/>
                </a:solidFill>
                <a:latin typeface="Bebas Neue Bold"/>
              </a:rPr>
              <a:t>objectives</a:t>
            </a:r>
            <a:r>
              <a:rPr lang="en-US" sz="6000">
                <a:solidFill>
                  <a:srgbClr val="FFC000"/>
                </a:solidFill>
                <a:latin typeface="Adobe Devanagari"/>
              </a:rPr>
              <a:t> </a:t>
            </a:r>
            <a:endParaRPr lang="en-US" sz="6000">
              <a:latin typeface="Adobe Devanagari"/>
            </a:endParaRPr>
          </a:p>
        </p:txBody>
      </p:sp>
      <p:sp>
        <p:nvSpPr>
          <p:cNvPr id="7" name="Content Placeholder 2">
            <a:extLst>
              <a:ext uri="{FF2B5EF4-FFF2-40B4-BE49-F238E27FC236}">
                <a16:creationId xmlns:a16="http://schemas.microsoft.com/office/drawing/2014/main" id="{CFD853CB-E13B-A7A4-23F7-F953E5FA10E7}"/>
              </a:ext>
            </a:extLst>
          </p:cNvPr>
          <p:cNvSpPr txBox="1">
            <a:spLocks/>
          </p:cNvSpPr>
          <p:nvPr/>
        </p:nvSpPr>
        <p:spPr>
          <a:xfrm>
            <a:off x="1315666" y="2388142"/>
            <a:ext cx="16656490" cy="5864817"/>
          </a:xfrm>
          <a:prstGeom prst="rect">
            <a:avLst/>
          </a:prstGeom>
        </p:spPr>
        <p:txBody>
          <a:bodyPr vert="horz" lIns="91440" tIns="45720" rIns="91440" bIns="45720" rtlCol="0" anchor="t">
            <a:normAutofit/>
          </a:bodyPr>
          <a:lst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Wingdings" pitchFamily="2" charset="2"/>
              <a:buChar char="Ø"/>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Wingdings" pitchFamily="2" charset="2"/>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r>
              <a:rPr lang="en-US" sz="3200">
                <a:solidFill>
                  <a:schemeClr val="bg1"/>
                </a:solidFill>
                <a:ea typeface="+mn-lt"/>
                <a:cs typeface="+mn-lt"/>
              </a:rPr>
              <a:t>Automatic Speech Recognition to create a speech-to-text calculator by which a child can easily mathematical operations.</a:t>
            </a:r>
          </a:p>
          <a:p>
            <a:endParaRPr lang="en-US" sz="3200">
              <a:solidFill>
                <a:schemeClr val="bg1"/>
              </a:solidFill>
              <a:ea typeface="+mn-lt"/>
              <a:cs typeface="+mn-lt"/>
            </a:endParaRPr>
          </a:p>
          <a:p>
            <a:r>
              <a:rPr lang="en-US" sz="3200">
                <a:solidFill>
                  <a:schemeClr val="bg1"/>
                </a:solidFill>
                <a:ea typeface="+mn-lt"/>
                <a:cs typeface="+mn-lt"/>
              </a:rPr>
              <a:t>Design of Student Assessment Model Based on Intelligence Quotient Using Machine Learning. </a:t>
            </a:r>
            <a:endParaRPr lang="en-US">
              <a:solidFill>
                <a:schemeClr val="bg1"/>
              </a:solidFill>
            </a:endParaRPr>
          </a:p>
          <a:p>
            <a:endParaRPr lang="en-US" sz="3200">
              <a:solidFill>
                <a:schemeClr val="bg1"/>
              </a:solidFill>
              <a:ea typeface="+mn-lt"/>
              <a:cs typeface="+mn-lt"/>
            </a:endParaRPr>
          </a:p>
          <a:p>
            <a:r>
              <a:rPr lang="en-US" sz="3200">
                <a:solidFill>
                  <a:schemeClr val="bg1"/>
                </a:solidFill>
                <a:ea typeface="+mn-lt"/>
                <a:cs typeface="+mn-lt"/>
              </a:rPr>
              <a:t>Creating fun activities and games to improve the logical thinking of the children.</a:t>
            </a:r>
            <a:endParaRPr lang="en-US">
              <a:solidFill>
                <a:schemeClr val="bg1"/>
              </a:solidFill>
              <a:ea typeface="+mn-lt"/>
              <a:cs typeface="+mn-lt"/>
            </a:endParaRPr>
          </a:p>
          <a:p>
            <a:endParaRPr lang="en-US" sz="3200">
              <a:solidFill>
                <a:schemeClr val="bg1"/>
              </a:solidFill>
              <a:ea typeface="+mn-lt"/>
              <a:cs typeface="+mn-lt"/>
            </a:endParaRPr>
          </a:p>
          <a:p>
            <a:r>
              <a:rPr lang="en-US" sz="3200">
                <a:solidFill>
                  <a:schemeClr val="bg1"/>
                </a:solidFill>
                <a:ea typeface="+mn-lt"/>
                <a:cs typeface="+mn-lt"/>
              </a:rPr>
              <a:t> provide a personalized dashboard to track their progress over time. </a:t>
            </a:r>
            <a:endParaRPr lang="en-US" sz="3200">
              <a:solidFill>
                <a:schemeClr val="bg1"/>
              </a:solidFill>
              <a:ea typeface="Cambria"/>
            </a:endParaRPr>
          </a:p>
        </p:txBody>
      </p:sp>
    </p:spTree>
    <p:extLst>
      <p:ext uri="{BB962C8B-B14F-4D97-AF65-F5344CB8AC3E}">
        <p14:creationId xmlns:p14="http://schemas.microsoft.com/office/powerpoint/2010/main" val="36146954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DB06D41-5600-83EC-72DD-DB0EFE3C5A00}"/>
              </a:ext>
            </a:extLst>
          </p:cNvPr>
          <p:cNvSpPr txBox="1"/>
          <p:nvPr/>
        </p:nvSpPr>
        <p:spPr>
          <a:xfrm>
            <a:off x="2952750" y="289464"/>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Research </a:t>
            </a:r>
            <a:r>
              <a:rPr lang="en-US" sz="7200">
                <a:solidFill>
                  <a:srgbClr val="FFC000"/>
                </a:solidFill>
                <a:latin typeface="Bebas Neue Bold" panose="020B0604020202020204" charset="0"/>
              </a:rPr>
              <a:t>gap</a:t>
            </a:r>
          </a:p>
        </p:txBody>
      </p:sp>
      <p:sp>
        <p:nvSpPr>
          <p:cNvPr id="5" name="Rectangle 4">
            <a:extLst>
              <a:ext uri="{FF2B5EF4-FFF2-40B4-BE49-F238E27FC236}">
                <a16:creationId xmlns:a16="http://schemas.microsoft.com/office/drawing/2014/main" id="{7298148B-8476-CA00-EE6F-FBBDC890A194}"/>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graphicFrame>
        <p:nvGraphicFramePr>
          <p:cNvPr id="4" name="Table 3">
            <a:extLst>
              <a:ext uri="{FF2B5EF4-FFF2-40B4-BE49-F238E27FC236}">
                <a16:creationId xmlns:a16="http://schemas.microsoft.com/office/drawing/2014/main" id="{3B9D6938-259C-E8F5-BCDB-6FABE0AFAE6C}"/>
              </a:ext>
            </a:extLst>
          </p:cNvPr>
          <p:cNvGraphicFramePr>
            <a:graphicFrameLocks noGrp="1"/>
          </p:cNvGraphicFramePr>
          <p:nvPr>
            <p:extLst>
              <p:ext uri="{D42A27DB-BD31-4B8C-83A1-F6EECF244321}">
                <p14:modId xmlns:p14="http://schemas.microsoft.com/office/powerpoint/2010/main" val="1273859798"/>
              </p:ext>
            </p:extLst>
          </p:nvPr>
        </p:nvGraphicFramePr>
        <p:xfrm>
          <a:off x="3182055" y="2020696"/>
          <a:ext cx="12100558" cy="7095848"/>
        </p:xfrm>
        <a:graphic>
          <a:graphicData uri="http://schemas.openxmlformats.org/drawingml/2006/table">
            <a:tbl>
              <a:tblPr firstRow="1" firstCol="1" bandRow="1">
                <a:tableStyleId>{5C22544A-7EE6-4342-B048-85BDC9FD1C3A}</a:tableStyleId>
              </a:tblPr>
              <a:tblGrid>
                <a:gridCol w="2937076">
                  <a:extLst>
                    <a:ext uri="{9D8B030D-6E8A-4147-A177-3AD203B41FA5}">
                      <a16:colId xmlns:a16="http://schemas.microsoft.com/office/drawing/2014/main" val="1976888426"/>
                    </a:ext>
                  </a:extLst>
                </a:gridCol>
                <a:gridCol w="1128713">
                  <a:extLst>
                    <a:ext uri="{9D8B030D-6E8A-4147-A177-3AD203B41FA5}">
                      <a16:colId xmlns:a16="http://schemas.microsoft.com/office/drawing/2014/main" val="3395908109"/>
                    </a:ext>
                  </a:extLst>
                </a:gridCol>
                <a:gridCol w="1258457">
                  <a:extLst>
                    <a:ext uri="{9D8B030D-6E8A-4147-A177-3AD203B41FA5}">
                      <a16:colId xmlns:a16="http://schemas.microsoft.com/office/drawing/2014/main" val="198001650"/>
                    </a:ext>
                  </a:extLst>
                </a:gridCol>
                <a:gridCol w="1258457">
                  <a:extLst>
                    <a:ext uri="{9D8B030D-6E8A-4147-A177-3AD203B41FA5}">
                      <a16:colId xmlns:a16="http://schemas.microsoft.com/office/drawing/2014/main" val="326179525"/>
                    </a:ext>
                  </a:extLst>
                </a:gridCol>
                <a:gridCol w="1258457">
                  <a:extLst>
                    <a:ext uri="{9D8B030D-6E8A-4147-A177-3AD203B41FA5}">
                      <a16:colId xmlns:a16="http://schemas.microsoft.com/office/drawing/2014/main" val="304317014"/>
                    </a:ext>
                  </a:extLst>
                </a:gridCol>
                <a:gridCol w="1355262">
                  <a:extLst>
                    <a:ext uri="{9D8B030D-6E8A-4147-A177-3AD203B41FA5}">
                      <a16:colId xmlns:a16="http://schemas.microsoft.com/office/drawing/2014/main" val="551014496"/>
                    </a:ext>
                  </a:extLst>
                </a:gridCol>
                <a:gridCol w="1452068">
                  <a:extLst>
                    <a:ext uri="{9D8B030D-6E8A-4147-A177-3AD203B41FA5}">
                      <a16:colId xmlns:a16="http://schemas.microsoft.com/office/drawing/2014/main" val="663910173"/>
                    </a:ext>
                  </a:extLst>
                </a:gridCol>
                <a:gridCol w="1452068">
                  <a:extLst>
                    <a:ext uri="{9D8B030D-6E8A-4147-A177-3AD203B41FA5}">
                      <a16:colId xmlns:a16="http://schemas.microsoft.com/office/drawing/2014/main" val="3494779376"/>
                    </a:ext>
                  </a:extLst>
                </a:gridCol>
              </a:tblGrid>
              <a:tr h="1296039">
                <a:tc>
                  <a:txBody>
                    <a:bodyPr/>
                    <a:lstStyle/>
                    <a:p>
                      <a:pPr marL="0" marR="0">
                        <a:lnSpc>
                          <a:spcPct val="107000"/>
                        </a:lnSpc>
                        <a:spcBef>
                          <a:spcPts val="0"/>
                        </a:spcBef>
                        <a:spcAft>
                          <a:spcPts val="0"/>
                        </a:spcAft>
                      </a:pPr>
                      <a:r>
                        <a:rPr lang="en-US" sz="1800">
                          <a:effectLst/>
                        </a:rPr>
                        <a:t>Feature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r>
                        <a:rPr lang="en-US" sz="1800">
                          <a:effectLst/>
                        </a:rPr>
                        <a:t>MOBILE APPLICATION</a:t>
                      </a:r>
                    </a:p>
                    <a:p>
                      <a:pPr marL="0" marR="0">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r>
                        <a:rPr lang="en-US" sz="1800">
                          <a:effectLst/>
                        </a:rPr>
                        <a:t>Dyslexia Baca [2]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r>
                        <a:rPr lang="en-US" sz="1800">
                          <a:effectLst/>
                        </a:rPr>
                        <a:t>YALU [3]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r>
                        <a:rPr lang="en-US" sz="1800">
                          <a:effectLst/>
                        </a:rPr>
                        <a:t>The Hope</a:t>
                      </a:r>
                    </a:p>
                    <a:p>
                      <a:pPr marL="0" marR="0">
                        <a:lnSpc>
                          <a:spcPct val="107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r>
                        <a:rPr lang="en-US" sz="1800">
                          <a:effectLst/>
                        </a:rPr>
                        <a:t>ALEXZA</a:t>
                      </a:r>
                    </a:p>
                    <a:p>
                      <a:pPr marL="0" marR="0">
                        <a:lnSpc>
                          <a:spcPct val="107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r>
                        <a:rPr lang="en-US" sz="1800">
                          <a:effectLst/>
                        </a:rPr>
                        <a:t>ARUNALU</a:t>
                      </a:r>
                    </a:p>
                    <a:p>
                      <a:pPr marL="0" marR="0">
                        <a:lnSpc>
                          <a:spcPct val="107000"/>
                        </a:lnSpc>
                        <a:spcBef>
                          <a:spcPts val="0"/>
                        </a:spcBef>
                        <a:spcAft>
                          <a:spcPts val="0"/>
                        </a:spcAft>
                      </a:pPr>
                      <a:r>
                        <a:rPr lang="en-US" sz="1800">
                          <a:effectLst/>
                        </a:rPr>
                        <a:t>[5]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r>
                        <a:rPr lang="en-US" sz="1800" err="1">
                          <a:effectLst/>
                        </a:rPr>
                        <a:t>Growin’Up</a:t>
                      </a:r>
                      <a:endParaRPr lang="en-US" sz="1800" err="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extLst>
                  <a:ext uri="{0D108BD9-81ED-4DB2-BD59-A6C34878D82A}">
                    <a16:rowId xmlns:a16="http://schemas.microsoft.com/office/drawing/2014/main" val="2832162282"/>
                  </a:ext>
                </a:extLst>
              </a:tr>
              <a:tr h="1624173">
                <a:tc>
                  <a:txBody>
                    <a:bodyPr/>
                    <a:lstStyle/>
                    <a:p>
                      <a:pPr marL="0" marR="0" lvl="0">
                        <a:lnSpc>
                          <a:spcPct val="107000"/>
                        </a:lnSpc>
                        <a:spcBef>
                          <a:spcPts val="0"/>
                        </a:spcBef>
                        <a:spcAft>
                          <a:spcPts val="0"/>
                        </a:spcAft>
                        <a:buNone/>
                      </a:pPr>
                      <a:r>
                        <a:rPr lang="en-US" sz="1800" b="0" i="0" u="none" strike="noStrike" noProof="0">
                          <a:effectLst/>
                        </a:rPr>
                        <a:t>Automatic Speech Recognition to create a speech to text calculator by which a child can easily mathematical operations.</a:t>
                      </a:r>
                      <a:endParaRPr lang="en-US"/>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extLst>
                  <a:ext uri="{0D108BD9-81ED-4DB2-BD59-A6C34878D82A}">
                    <a16:rowId xmlns:a16="http://schemas.microsoft.com/office/drawing/2014/main" val="3105346418"/>
                  </a:ext>
                </a:extLst>
              </a:tr>
              <a:tr h="1410111">
                <a:tc>
                  <a:txBody>
                    <a:bodyPr/>
                    <a:lstStyle/>
                    <a:p>
                      <a:pPr marL="0" marR="0" lvl="0">
                        <a:lnSpc>
                          <a:spcPct val="107000"/>
                        </a:lnSpc>
                        <a:spcBef>
                          <a:spcPts val="0"/>
                        </a:spcBef>
                        <a:spcAft>
                          <a:spcPts val="0"/>
                        </a:spcAft>
                        <a:buNone/>
                      </a:pPr>
                      <a:r>
                        <a:rPr lang="en-US" sz="1800" b="0" i="0" u="none" strike="noStrike" noProof="0">
                          <a:effectLst/>
                        </a:rPr>
                        <a:t>Design of Student Assessment Model Based on Intelligence Quotient Using Machine Learning.</a:t>
                      </a:r>
                      <a:endParaRPr lang="en-US"/>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extLst>
                  <a:ext uri="{0D108BD9-81ED-4DB2-BD59-A6C34878D82A}">
                    <a16:rowId xmlns:a16="http://schemas.microsoft.com/office/drawing/2014/main" val="3941667357"/>
                  </a:ext>
                </a:extLst>
              </a:tr>
              <a:tr h="1377012">
                <a:tc>
                  <a:txBody>
                    <a:bodyPr/>
                    <a:lstStyle/>
                    <a:p>
                      <a:pPr marL="0" marR="0" lvl="0">
                        <a:lnSpc>
                          <a:spcPct val="107000"/>
                        </a:lnSpc>
                        <a:spcBef>
                          <a:spcPts val="0"/>
                        </a:spcBef>
                        <a:spcAft>
                          <a:spcPts val="0"/>
                        </a:spcAft>
                        <a:buNone/>
                      </a:pPr>
                      <a:r>
                        <a:rPr lang="en-US" sz="1800" b="0" i="0" u="none" strike="noStrike" noProof="0">
                          <a:effectLst/>
                        </a:rPr>
                        <a:t>Design of Student Assessment Model Based on Intelligence Quotient Using Machine Learning. </a:t>
                      </a:r>
                      <a:endParaRPr lang="en-US"/>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extLst>
                  <a:ext uri="{0D108BD9-81ED-4DB2-BD59-A6C34878D82A}">
                    <a16:rowId xmlns:a16="http://schemas.microsoft.com/office/drawing/2014/main" val="3745846371"/>
                  </a:ext>
                </a:extLst>
              </a:tr>
              <a:tr h="748741">
                <a:tc>
                  <a:txBody>
                    <a:bodyPr/>
                    <a:lstStyle/>
                    <a:p>
                      <a:pPr marL="0" marR="0">
                        <a:lnSpc>
                          <a:spcPct val="107000"/>
                        </a:lnSpc>
                        <a:spcBef>
                          <a:spcPts val="0"/>
                        </a:spcBef>
                        <a:spcAft>
                          <a:spcPts val="0"/>
                        </a:spcAft>
                      </a:pPr>
                      <a:r>
                        <a:rPr lang="en-US" sz="1800">
                          <a:effectLst/>
                        </a:rPr>
                        <a:t>Mobile solution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extLst>
                  <a:ext uri="{0D108BD9-81ED-4DB2-BD59-A6C34878D82A}">
                    <a16:rowId xmlns:a16="http://schemas.microsoft.com/office/drawing/2014/main" val="1841461074"/>
                  </a:ext>
                </a:extLst>
              </a:tr>
              <a:tr h="639772">
                <a:tc>
                  <a:txBody>
                    <a:bodyPr/>
                    <a:lstStyle/>
                    <a:p>
                      <a:pPr marL="0" marR="0">
                        <a:lnSpc>
                          <a:spcPct val="107000"/>
                        </a:lnSpc>
                        <a:spcBef>
                          <a:spcPts val="0"/>
                        </a:spcBef>
                        <a:spcAft>
                          <a:spcPts val="0"/>
                        </a:spcAft>
                      </a:pPr>
                      <a:r>
                        <a:rPr lang="en-US" sz="1800">
                          <a:effectLst/>
                        </a:rPr>
                        <a:t>Support Sinhala language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extLst>
                  <a:ext uri="{0D108BD9-81ED-4DB2-BD59-A6C34878D82A}">
                    <a16:rowId xmlns:a16="http://schemas.microsoft.com/office/drawing/2014/main" val="1439122278"/>
                  </a:ext>
                </a:extLst>
              </a:tr>
            </a:tbl>
          </a:graphicData>
        </a:graphic>
      </p:graphicFrame>
      <p:pic>
        <p:nvPicPr>
          <p:cNvPr id="7" name="Graphic 2" descr="Checkmark with solid fill">
            <a:extLst>
              <a:ext uri="{FF2B5EF4-FFF2-40B4-BE49-F238E27FC236}">
                <a16:creationId xmlns:a16="http://schemas.microsoft.com/office/drawing/2014/main" id="{34C2A70E-DC0F-79B6-7F29-4E6EBA8A35C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52816" y="3951540"/>
            <a:ext cx="385906" cy="385906"/>
          </a:xfrm>
          <a:prstGeom prst="rect">
            <a:avLst/>
          </a:prstGeom>
        </p:spPr>
      </p:pic>
      <p:pic>
        <p:nvPicPr>
          <p:cNvPr id="9" name="Graphic 3" descr="Checkmark with solid fill">
            <a:extLst>
              <a:ext uri="{FF2B5EF4-FFF2-40B4-BE49-F238E27FC236}">
                <a16:creationId xmlns:a16="http://schemas.microsoft.com/office/drawing/2014/main" id="{F1D10285-1854-8B66-EF91-E77CC5D774B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52816" y="5377263"/>
            <a:ext cx="385902" cy="382714"/>
          </a:xfrm>
          <a:prstGeom prst="rect">
            <a:avLst/>
          </a:prstGeom>
        </p:spPr>
      </p:pic>
      <p:pic>
        <p:nvPicPr>
          <p:cNvPr id="11" name="Graphic 4" descr="Checkmark with solid fill">
            <a:extLst>
              <a:ext uri="{FF2B5EF4-FFF2-40B4-BE49-F238E27FC236}">
                <a16:creationId xmlns:a16="http://schemas.microsoft.com/office/drawing/2014/main" id="{4C88465A-4271-66A4-1B6A-9088BBF837A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47803" y="6706393"/>
            <a:ext cx="385906" cy="385906"/>
          </a:xfrm>
          <a:prstGeom prst="rect">
            <a:avLst/>
          </a:prstGeom>
        </p:spPr>
      </p:pic>
      <p:pic>
        <p:nvPicPr>
          <p:cNvPr id="13" name="Graphic 9" descr="Checkmark with solid fill">
            <a:extLst>
              <a:ext uri="{FF2B5EF4-FFF2-40B4-BE49-F238E27FC236}">
                <a16:creationId xmlns:a16="http://schemas.microsoft.com/office/drawing/2014/main" id="{EFDFBBA0-AEC0-028A-8B28-983B00E811B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47803" y="7841374"/>
            <a:ext cx="385902" cy="382714"/>
          </a:xfrm>
          <a:prstGeom prst="rect">
            <a:avLst/>
          </a:prstGeom>
        </p:spPr>
      </p:pic>
      <p:pic>
        <p:nvPicPr>
          <p:cNvPr id="15" name="Graphic 10" descr="Checkmark with solid fill">
            <a:extLst>
              <a:ext uri="{FF2B5EF4-FFF2-40B4-BE49-F238E27FC236}">
                <a16:creationId xmlns:a16="http://schemas.microsoft.com/office/drawing/2014/main" id="{5E10FE7F-0561-27E4-C183-3ADCF6EACF8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39993" y="8638428"/>
            <a:ext cx="385906" cy="382714"/>
          </a:xfrm>
          <a:prstGeom prst="rect">
            <a:avLst/>
          </a:prstGeom>
        </p:spPr>
      </p:pic>
      <p:pic>
        <p:nvPicPr>
          <p:cNvPr id="17" name="Graphic 11" descr="Close with solid fill">
            <a:extLst>
              <a:ext uri="{FF2B5EF4-FFF2-40B4-BE49-F238E27FC236}">
                <a16:creationId xmlns:a16="http://schemas.microsoft.com/office/drawing/2014/main" id="{BC138A42-3A6A-5FC9-861E-FF6BFD99EE8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840" y="3892982"/>
            <a:ext cx="462445" cy="462445"/>
          </a:xfrm>
          <a:prstGeom prst="rect">
            <a:avLst/>
          </a:prstGeom>
        </p:spPr>
      </p:pic>
      <p:pic>
        <p:nvPicPr>
          <p:cNvPr id="19" name="Graphic 12" descr="Close with solid fill">
            <a:extLst>
              <a:ext uri="{FF2B5EF4-FFF2-40B4-BE49-F238E27FC236}">
                <a16:creationId xmlns:a16="http://schemas.microsoft.com/office/drawing/2014/main" id="{75A19D4E-34C9-DCD8-67CE-09946D9532B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65620" y="3881425"/>
            <a:ext cx="462445" cy="465637"/>
          </a:xfrm>
          <a:prstGeom prst="rect">
            <a:avLst/>
          </a:prstGeom>
        </p:spPr>
      </p:pic>
      <p:pic>
        <p:nvPicPr>
          <p:cNvPr id="21" name="Graphic 18" descr="Close with solid fill">
            <a:extLst>
              <a:ext uri="{FF2B5EF4-FFF2-40B4-BE49-F238E27FC236}">
                <a16:creationId xmlns:a16="http://schemas.microsoft.com/office/drawing/2014/main" id="{159BEC9E-B3C6-70C6-34A9-1828DE38378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30952" y="3902391"/>
            <a:ext cx="465637" cy="462445"/>
          </a:xfrm>
          <a:prstGeom prst="rect">
            <a:avLst/>
          </a:prstGeom>
        </p:spPr>
      </p:pic>
      <p:pic>
        <p:nvPicPr>
          <p:cNvPr id="23" name="Graphic 19" descr="Close with solid fill">
            <a:extLst>
              <a:ext uri="{FF2B5EF4-FFF2-40B4-BE49-F238E27FC236}">
                <a16:creationId xmlns:a16="http://schemas.microsoft.com/office/drawing/2014/main" id="{30AC74C1-4F19-C3D2-CB03-BEE8294BEB4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575" y="3931399"/>
            <a:ext cx="462445" cy="462446"/>
          </a:xfrm>
          <a:prstGeom prst="rect">
            <a:avLst/>
          </a:prstGeom>
        </p:spPr>
      </p:pic>
      <p:pic>
        <p:nvPicPr>
          <p:cNvPr id="25" name="Graphic 20" descr="Close with solid fill">
            <a:extLst>
              <a:ext uri="{FF2B5EF4-FFF2-40B4-BE49-F238E27FC236}">
                <a16:creationId xmlns:a16="http://schemas.microsoft.com/office/drawing/2014/main" id="{5A6E6A09-5EC5-B250-FF50-92ABD50D73C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01960" y="3937749"/>
            <a:ext cx="462445" cy="462446"/>
          </a:xfrm>
          <a:prstGeom prst="rect">
            <a:avLst/>
          </a:prstGeom>
        </p:spPr>
      </p:pic>
      <p:pic>
        <p:nvPicPr>
          <p:cNvPr id="27" name="Graphic 21" descr="Close with solid fill">
            <a:extLst>
              <a:ext uri="{FF2B5EF4-FFF2-40B4-BE49-F238E27FC236}">
                <a16:creationId xmlns:a16="http://schemas.microsoft.com/office/drawing/2014/main" id="{93F50813-C2AA-5322-6065-E634C4EEC96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3870" y="3904285"/>
            <a:ext cx="462449" cy="465637"/>
          </a:xfrm>
          <a:prstGeom prst="rect">
            <a:avLst/>
          </a:prstGeom>
        </p:spPr>
      </p:pic>
      <p:pic>
        <p:nvPicPr>
          <p:cNvPr id="29" name="Graphic 22" descr="Close with solid fill">
            <a:extLst>
              <a:ext uri="{FF2B5EF4-FFF2-40B4-BE49-F238E27FC236}">
                <a16:creationId xmlns:a16="http://schemas.microsoft.com/office/drawing/2014/main" id="{4735FC0B-03AE-E2E0-B1D3-0AE9D6F045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69684" y="5436138"/>
            <a:ext cx="462445" cy="462445"/>
          </a:xfrm>
          <a:prstGeom prst="rect">
            <a:avLst/>
          </a:prstGeom>
        </p:spPr>
      </p:pic>
      <p:pic>
        <p:nvPicPr>
          <p:cNvPr id="31" name="Graphic 23" descr="Close with solid fill">
            <a:extLst>
              <a:ext uri="{FF2B5EF4-FFF2-40B4-BE49-F238E27FC236}">
                <a16:creationId xmlns:a16="http://schemas.microsoft.com/office/drawing/2014/main" id="{E3FE4D51-C0FE-E739-E76B-D85C128BE82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55173" y="5447393"/>
            <a:ext cx="462445" cy="462445"/>
          </a:xfrm>
          <a:prstGeom prst="rect">
            <a:avLst/>
          </a:prstGeom>
        </p:spPr>
      </p:pic>
      <p:pic>
        <p:nvPicPr>
          <p:cNvPr id="33" name="Graphic 24" descr="Close with solid fill">
            <a:extLst>
              <a:ext uri="{FF2B5EF4-FFF2-40B4-BE49-F238E27FC236}">
                <a16:creationId xmlns:a16="http://schemas.microsoft.com/office/drawing/2014/main" id="{F46C011C-3DE9-A591-893E-C39BC497318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01114" y="5495903"/>
            <a:ext cx="462445" cy="462445"/>
          </a:xfrm>
          <a:prstGeom prst="rect">
            <a:avLst/>
          </a:prstGeom>
        </p:spPr>
      </p:pic>
      <p:pic>
        <p:nvPicPr>
          <p:cNvPr id="35" name="Graphic 25" descr="Close with solid fill">
            <a:extLst>
              <a:ext uri="{FF2B5EF4-FFF2-40B4-BE49-F238E27FC236}">
                <a16:creationId xmlns:a16="http://schemas.microsoft.com/office/drawing/2014/main" id="{D1DBC946-61CD-9499-D6E1-9326991ED25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79458" y="5495904"/>
            <a:ext cx="462445" cy="462445"/>
          </a:xfrm>
          <a:prstGeom prst="rect">
            <a:avLst/>
          </a:prstGeom>
        </p:spPr>
      </p:pic>
      <p:pic>
        <p:nvPicPr>
          <p:cNvPr id="37" name="Graphic 26" descr="Close with solid fill">
            <a:extLst>
              <a:ext uri="{FF2B5EF4-FFF2-40B4-BE49-F238E27FC236}">
                <a16:creationId xmlns:a16="http://schemas.microsoft.com/office/drawing/2014/main" id="{A8946366-2110-C3DF-D200-DA58CB087AD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20705" y="5499095"/>
            <a:ext cx="462445" cy="462446"/>
          </a:xfrm>
          <a:prstGeom prst="rect">
            <a:avLst/>
          </a:prstGeom>
        </p:spPr>
      </p:pic>
      <p:pic>
        <p:nvPicPr>
          <p:cNvPr id="39" name="Graphic 27" descr="Close with solid fill">
            <a:extLst>
              <a:ext uri="{FF2B5EF4-FFF2-40B4-BE49-F238E27FC236}">
                <a16:creationId xmlns:a16="http://schemas.microsoft.com/office/drawing/2014/main" id="{A330D1E2-CFA2-DD12-55AB-BF1AC07934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7416" y="5495904"/>
            <a:ext cx="462449" cy="465637"/>
          </a:xfrm>
          <a:prstGeom prst="rect">
            <a:avLst/>
          </a:prstGeom>
        </p:spPr>
      </p:pic>
      <p:pic>
        <p:nvPicPr>
          <p:cNvPr id="41" name="Graphic 41" descr="Close with solid fill">
            <a:extLst>
              <a:ext uri="{FF2B5EF4-FFF2-40B4-BE49-F238E27FC236}">
                <a16:creationId xmlns:a16="http://schemas.microsoft.com/office/drawing/2014/main" id="{76986D8F-B822-A2A6-CDAA-C1210934D7F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26350" y="6728572"/>
            <a:ext cx="465637" cy="462449"/>
          </a:xfrm>
          <a:prstGeom prst="rect">
            <a:avLst/>
          </a:prstGeom>
        </p:spPr>
      </p:pic>
      <p:pic>
        <p:nvPicPr>
          <p:cNvPr id="43" name="Graphic 42" descr="Close with solid fill">
            <a:extLst>
              <a:ext uri="{FF2B5EF4-FFF2-40B4-BE49-F238E27FC236}">
                <a16:creationId xmlns:a16="http://schemas.microsoft.com/office/drawing/2014/main" id="{8A4D02BA-FF9B-BC57-6876-12FA68366C9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64316" y="6678416"/>
            <a:ext cx="462449" cy="462449"/>
          </a:xfrm>
          <a:prstGeom prst="rect">
            <a:avLst/>
          </a:prstGeom>
        </p:spPr>
      </p:pic>
      <p:pic>
        <p:nvPicPr>
          <p:cNvPr id="45" name="Graphic 43" descr="Close with solid fill">
            <a:extLst>
              <a:ext uri="{FF2B5EF4-FFF2-40B4-BE49-F238E27FC236}">
                <a16:creationId xmlns:a16="http://schemas.microsoft.com/office/drawing/2014/main" id="{5069A163-DB66-DE4D-10C3-5478613034A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55174" y="6732223"/>
            <a:ext cx="462445" cy="462446"/>
          </a:xfrm>
          <a:prstGeom prst="rect">
            <a:avLst/>
          </a:prstGeom>
        </p:spPr>
      </p:pic>
      <p:pic>
        <p:nvPicPr>
          <p:cNvPr id="47" name="Graphic 44" descr="Close with solid fill">
            <a:extLst>
              <a:ext uri="{FF2B5EF4-FFF2-40B4-BE49-F238E27FC236}">
                <a16:creationId xmlns:a16="http://schemas.microsoft.com/office/drawing/2014/main" id="{E3AF696E-8943-04B7-E965-FE4C56D3900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79458" y="6678416"/>
            <a:ext cx="462445" cy="462446"/>
          </a:xfrm>
          <a:prstGeom prst="rect">
            <a:avLst/>
          </a:prstGeom>
        </p:spPr>
      </p:pic>
      <p:pic>
        <p:nvPicPr>
          <p:cNvPr id="49" name="Graphic 45" descr="Close with solid fill">
            <a:extLst>
              <a:ext uri="{FF2B5EF4-FFF2-40B4-BE49-F238E27FC236}">
                <a16:creationId xmlns:a16="http://schemas.microsoft.com/office/drawing/2014/main" id="{F52671EB-3677-25A0-DE7E-31680B911C8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20704" y="6656146"/>
            <a:ext cx="462445" cy="462446"/>
          </a:xfrm>
          <a:prstGeom prst="rect">
            <a:avLst/>
          </a:prstGeom>
        </p:spPr>
      </p:pic>
      <p:pic>
        <p:nvPicPr>
          <p:cNvPr id="51" name="Graphic 46" descr="Close with solid fill">
            <a:extLst>
              <a:ext uri="{FF2B5EF4-FFF2-40B4-BE49-F238E27FC236}">
                <a16:creationId xmlns:a16="http://schemas.microsoft.com/office/drawing/2014/main" id="{7E44FAF9-CF18-5376-A34F-1056D2AF638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833874" y="6670743"/>
            <a:ext cx="462445" cy="465637"/>
          </a:xfrm>
          <a:prstGeom prst="rect">
            <a:avLst/>
          </a:prstGeom>
        </p:spPr>
      </p:pic>
      <p:pic>
        <p:nvPicPr>
          <p:cNvPr id="53" name="Graphic 71" descr="Checkmark with solid fill">
            <a:extLst>
              <a:ext uri="{FF2B5EF4-FFF2-40B4-BE49-F238E27FC236}">
                <a16:creationId xmlns:a16="http://schemas.microsoft.com/office/drawing/2014/main" id="{1DA036A5-B733-D2B9-B2E7-C0948F47F4D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59766" y="7896478"/>
            <a:ext cx="385906" cy="385905"/>
          </a:xfrm>
          <a:prstGeom prst="rect">
            <a:avLst/>
          </a:prstGeom>
        </p:spPr>
      </p:pic>
      <p:pic>
        <p:nvPicPr>
          <p:cNvPr id="55" name="Graphic 72" descr="Checkmark with solid fill">
            <a:extLst>
              <a:ext uri="{FF2B5EF4-FFF2-40B4-BE49-F238E27FC236}">
                <a16:creationId xmlns:a16="http://schemas.microsoft.com/office/drawing/2014/main" id="{A5DD5AA3-54A7-93AF-AA07-D0731D20C94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5738" y="7896480"/>
            <a:ext cx="385903" cy="385903"/>
          </a:xfrm>
          <a:prstGeom prst="rect">
            <a:avLst/>
          </a:prstGeom>
        </p:spPr>
      </p:pic>
      <p:pic>
        <p:nvPicPr>
          <p:cNvPr id="57" name="Graphic 73" descr="Close with solid fill">
            <a:extLst>
              <a:ext uri="{FF2B5EF4-FFF2-40B4-BE49-F238E27FC236}">
                <a16:creationId xmlns:a16="http://schemas.microsoft.com/office/drawing/2014/main" id="{D36CF563-4C32-6E94-2C21-150964B559E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93046" y="7860933"/>
            <a:ext cx="462449" cy="465637"/>
          </a:xfrm>
          <a:prstGeom prst="rect">
            <a:avLst/>
          </a:prstGeom>
        </p:spPr>
      </p:pic>
      <p:pic>
        <p:nvPicPr>
          <p:cNvPr id="59" name="Graphic 74" descr="Checkmark with solid fill">
            <a:extLst>
              <a:ext uri="{FF2B5EF4-FFF2-40B4-BE49-F238E27FC236}">
                <a16:creationId xmlns:a16="http://schemas.microsoft.com/office/drawing/2014/main" id="{D96C2851-5DAD-9890-EBA7-7FBC7D53218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7845" y="7889645"/>
            <a:ext cx="385903" cy="385903"/>
          </a:xfrm>
          <a:prstGeom prst="rect">
            <a:avLst/>
          </a:prstGeom>
        </p:spPr>
      </p:pic>
      <p:pic>
        <p:nvPicPr>
          <p:cNvPr id="61" name="Graphic 75" descr="Checkmark with solid fill">
            <a:extLst>
              <a:ext uri="{FF2B5EF4-FFF2-40B4-BE49-F238E27FC236}">
                <a16:creationId xmlns:a16="http://schemas.microsoft.com/office/drawing/2014/main" id="{33320EB2-8B09-8A86-B6BB-FD17FB3EC51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20704" y="7872056"/>
            <a:ext cx="385906" cy="385905"/>
          </a:xfrm>
          <a:prstGeom prst="rect">
            <a:avLst/>
          </a:prstGeom>
        </p:spPr>
      </p:pic>
      <p:pic>
        <p:nvPicPr>
          <p:cNvPr id="63" name="Graphic 76" descr="Checkmark with solid fill">
            <a:extLst>
              <a:ext uri="{FF2B5EF4-FFF2-40B4-BE49-F238E27FC236}">
                <a16:creationId xmlns:a16="http://schemas.microsoft.com/office/drawing/2014/main" id="{A0F1142E-326C-36D2-60BD-3DC701E8964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53105" y="7838185"/>
            <a:ext cx="385903" cy="385903"/>
          </a:xfrm>
          <a:prstGeom prst="rect">
            <a:avLst/>
          </a:prstGeom>
        </p:spPr>
      </p:pic>
      <p:pic>
        <p:nvPicPr>
          <p:cNvPr id="65" name="Graphic 77" descr="Checkmark with solid fill">
            <a:extLst>
              <a:ext uri="{FF2B5EF4-FFF2-40B4-BE49-F238E27FC236}">
                <a16:creationId xmlns:a16="http://schemas.microsoft.com/office/drawing/2014/main" id="{39A907BC-A997-B383-EF8D-384137655BF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09798" y="8638428"/>
            <a:ext cx="382715" cy="385903"/>
          </a:xfrm>
          <a:prstGeom prst="rect">
            <a:avLst/>
          </a:prstGeom>
        </p:spPr>
      </p:pic>
      <p:pic>
        <p:nvPicPr>
          <p:cNvPr id="67" name="Graphic 78" descr="Checkmark with solid fill">
            <a:extLst>
              <a:ext uri="{FF2B5EF4-FFF2-40B4-BE49-F238E27FC236}">
                <a16:creationId xmlns:a16="http://schemas.microsoft.com/office/drawing/2014/main" id="{B2DEB614-97D9-32E7-D758-3A8931B3F97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10415" y="8611781"/>
            <a:ext cx="385904" cy="385905"/>
          </a:xfrm>
          <a:prstGeom prst="rect">
            <a:avLst/>
          </a:prstGeom>
        </p:spPr>
      </p:pic>
      <p:pic>
        <p:nvPicPr>
          <p:cNvPr id="69" name="Graphic 79" descr="Close with solid fill">
            <a:extLst>
              <a:ext uri="{FF2B5EF4-FFF2-40B4-BE49-F238E27FC236}">
                <a16:creationId xmlns:a16="http://schemas.microsoft.com/office/drawing/2014/main" id="{7777AEE8-88F3-78A6-891D-08F08738CAD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59655" y="8600156"/>
            <a:ext cx="462447" cy="462446"/>
          </a:xfrm>
          <a:prstGeom prst="rect">
            <a:avLst/>
          </a:prstGeom>
        </p:spPr>
      </p:pic>
      <p:pic>
        <p:nvPicPr>
          <p:cNvPr id="71" name="Graphic 80" descr="Close with solid fill">
            <a:extLst>
              <a:ext uri="{FF2B5EF4-FFF2-40B4-BE49-F238E27FC236}">
                <a16:creationId xmlns:a16="http://schemas.microsoft.com/office/drawing/2014/main" id="{A6E02392-204A-1A9A-191D-6799112093E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87344" y="8596919"/>
            <a:ext cx="462447" cy="462446"/>
          </a:xfrm>
          <a:prstGeom prst="rect">
            <a:avLst/>
          </a:prstGeom>
        </p:spPr>
      </p:pic>
      <p:pic>
        <p:nvPicPr>
          <p:cNvPr id="73" name="Graphic 81" descr="Close with solid fill">
            <a:extLst>
              <a:ext uri="{FF2B5EF4-FFF2-40B4-BE49-F238E27FC236}">
                <a16:creationId xmlns:a16="http://schemas.microsoft.com/office/drawing/2014/main" id="{50408E97-301E-4FBC-7077-1405FB891F7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62311" y="8591630"/>
            <a:ext cx="465637" cy="462449"/>
          </a:xfrm>
          <a:prstGeom prst="rect">
            <a:avLst/>
          </a:prstGeom>
        </p:spPr>
      </p:pic>
      <p:pic>
        <p:nvPicPr>
          <p:cNvPr id="75" name="Graphic 82" descr="Close with solid fill">
            <a:extLst>
              <a:ext uri="{FF2B5EF4-FFF2-40B4-BE49-F238E27FC236}">
                <a16:creationId xmlns:a16="http://schemas.microsoft.com/office/drawing/2014/main" id="{97E4850B-541A-E3FF-C26C-A0ED3820DDD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49882" y="8591630"/>
            <a:ext cx="462445" cy="465637"/>
          </a:xfrm>
          <a:prstGeom prst="rect">
            <a:avLst/>
          </a:prstGeom>
        </p:spPr>
      </p:pic>
    </p:spTree>
    <p:extLst>
      <p:ext uri="{BB962C8B-B14F-4D97-AF65-F5344CB8AC3E}">
        <p14:creationId xmlns:p14="http://schemas.microsoft.com/office/powerpoint/2010/main" val="35896881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C696FB-50D6-81DF-2DB0-20F9F9E6A32A}"/>
              </a:ext>
            </a:extLst>
          </p:cNvPr>
          <p:cNvSpPr txBox="1"/>
          <p:nvPr/>
        </p:nvSpPr>
        <p:spPr>
          <a:xfrm>
            <a:off x="-439929" y="4276924"/>
            <a:ext cx="12382500" cy="1569660"/>
          </a:xfrm>
          <a:prstGeom prst="rect">
            <a:avLst/>
          </a:prstGeom>
          <a:noFill/>
        </p:spPr>
        <p:txBody>
          <a:bodyPr wrap="square">
            <a:spAutoFit/>
          </a:bodyPr>
          <a:lstStyle/>
          <a:p>
            <a:pPr algn="ctr"/>
            <a:r>
              <a:rPr lang="en-US" sz="9600">
                <a:solidFill>
                  <a:schemeClr val="bg1"/>
                </a:solidFill>
                <a:latin typeface="Bebas Neue Bold" panose="020B0604020202020204" charset="0"/>
              </a:rPr>
              <a:t> Methodology</a:t>
            </a:r>
          </a:p>
        </p:txBody>
      </p:sp>
      <p:pic>
        <p:nvPicPr>
          <p:cNvPr id="5" name="Picture 6">
            <a:extLst>
              <a:ext uri="{FF2B5EF4-FFF2-40B4-BE49-F238E27FC236}">
                <a16:creationId xmlns:a16="http://schemas.microsoft.com/office/drawing/2014/main" id="{E4D53C5A-0E18-9909-D1F6-62C191BC646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440000">
            <a:off x="9807781" y="1334157"/>
            <a:ext cx="5737025" cy="7027360"/>
          </a:xfrm>
          <a:prstGeom prst="rect">
            <a:avLst/>
          </a:prstGeom>
        </p:spPr>
      </p:pic>
      <p:sp>
        <p:nvSpPr>
          <p:cNvPr id="7" name="Rectangle 6">
            <a:extLst>
              <a:ext uri="{FF2B5EF4-FFF2-40B4-BE49-F238E27FC236}">
                <a16:creationId xmlns:a16="http://schemas.microsoft.com/office/drawing/2014/main" id="{F6587263-7521-D071-2CFB-0C8C7F1D56EC}"/>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spTree>
    <p:extLst>
      <p:ext uri="{BB962C8B-B14F-4D97-AF65-F5344CB8AC3E}">
        <p14:creationId xmlns:p14="http://schemas.microsoft.com/office/powerpoint/2010/main" val="997231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B48562-65FF-D2F4-AED6-42B5C89FB835}"/>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sp>
        <p:nvSpPr>
          <p:cNvPr id="5" name="TextBox 4">
            <a:extLst>
              <a:ext uri="{FF2B5EF4-FFF2-40B4-BE49-F238E27FC236}">
                <a16:creationId xmlns:a16="http://schemas.microsoft.com/office/drawing/2014/main" id="{74C5DC58-9AA4-6365-8670-77F5382C737F}"/>
              </a:ext>
            </a:extLst>
          </p:cNvPr>
          <p:cNvSpPr txBox="1"/>
          <p:nvPr/>
        </p:nvSpPr>
        <p:spPr>
          <a:xfrm>
            <a:off x="2952750" y="439874"/>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Component overview </a:t>
            </a:r>
            <a:r>
              <a:rPr lang="en-US" sz="7200">
                <a:solidFill>
                  <a:srgbClr val="FFC000"/>
                </a:solidFill>
                <a:latin typeface="Bebas Neue Bold" panose="020B0604020202020204" charset="0"/>
              </a:rPr>
              <a:t>diagram</a:t>
            </a:r>
          </a:p>
        </p:txBody>
      </p:sp>
      <p:pic>
        <p:nvPicPr>
          <p:cNvPr id="2" name="Picture 3" descr="Diagram&#10;&#10;Description automatically generated">
            <a:extLst>
              <a:ext uri="{FF2B5EF4-FFF2-40B4-BE49-F238E27FC236}">
                <a16:creationId xmlns:a16="http://schemas.microsoft.com/office/drawing/2014/main" id="{0EAF94B6-309B-425E-3DC7-ED40B4A41368}"/>
              </a:ext>
            </a:extLst>
          </p:cNvPr>
          <p:cNvPicPr>
            <a:picLocks noChangeAspect="1"/>
          </p:cNvPicPr>
          <p:nvPr/>
        </p:nvPicPr>
        <p:blipFill>
          <a:blip r:embed="rId2"/>
          <a:stretch>
            <a:fillRect/>
          </a:stretch>
        </p:blipFill>
        <p:spPr>
          <a:xfrm>
            <a:off x="2361236" y="1912355"/>
            <a:ext cx="13565528" cy="7547416"/>
          </a:xfrm>
          <a:prstGeom prst="rect">
            <a:avLst/>
          </a:prstGeom>
        </p:spPr>
      </p:pic>
    </p:spTree>
    <p:extLst>
      <p:ext uri="{BB962C8B-B14F-4D97-AF65-F5344CB8AC3E}">
        <p14:creationId xmlns:p14="http://schemas.microsoft.com/office/powerpoint/2010/main" val="1884932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FD5C49F-F59D-65F7-10B5-71FB56F3E16E}"/>
              </a:ext>
            </a:extLst>
          </p:cNvPr>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382555" y="445929"/>
            <a:ext cx="11229391" cy="9601130"/>
          </a:xfrm>
          <a:prstGeom prst="rect">
            <a:avLst/>
          </a:prstGeom>
        </p:spPr>
      </p:pic>
      <p:pic>
        <p:nvPicPr>
          <p:cNvPr id="3" name="Picture 3">
            <a:extLst>
              <a:ext uri="{FF2B5EF4-FFF2-40B4-BE49-F238E27FC236}">
                <a16:creationId xmlns:a16="http://schemas.microsoft.com/office/drawing/2014/main" id="{9A9963F8-9FAE-A239-DD2F-56949F184A3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0" y="3238500"/>
            <a:ext cx="3266134" cy="6281027"/>
          </a:xfrm>
          <a:prstGeom prst="rect">
            <a:avLst/>
          </a:prstGeom>
        </p:spPr>
      </p:pic>
      <p:sp>
        <p:nvSpPr>
          <p:cNvPr id="4" name="TextBox 4">
            <a:extLst>
              <a:ext uri="{FF2B5EF4-FFF2-40B4-BE49-F238E27FC236}">
                <a16:creationId xmlns:a16="http://schemas.microsoft.com/office/drawing/2014/main" id="{753760D9-A7B2-474A-5271-19EB4A1285DA}"/>
              </a:ext>
            </a:extLst>
          </p:cNvPr>
          <p:cNvSpPr txBox="1"/>
          <p:nvPr/>
        </p:nvSpPr>
        <p:spPr>
          <a:xfrm>
            <a:off x="232536" y="624134"/>
            <a:ext cx="17798140" cy="615553"/>
          </a:xfrm>
          <a:prstGeom prst="rect">
            <a:avLst/>
          </a:prstGeom>
        </p:spPr>
        <p:txBody>
          <a:bodyPr lIns="0" tIns="0" rIns="0" bIns="0" rtlCol="0" anchor="t">
            <a:spAutoFit/>
          </a:bodyPr>
          <a:lstStyle/>
          <a:p>
            <a:pPr algn="ctr">
              <a:lnSpc>
                <a:spcPts val="4846"/>
              </a:lnSpc>
            </a:pPr>
            <a:r>
              <a:rPr lang="en-US" sz="7200">
                <a:solidFill>
                  <a:srgbClr val="FFFFFF"/>
                </a:solidFill>
                <a:latin typeface="Bebas Neue Bold" panose="020B0604020202020204" charset="0"/>
              </a:rPr>
              <a:t>INTRODUCTION</a:t>
            </a:r>
            <a:r>
              <a:rPr lang="en-US" sz="7200">
                <a:solidFill>
                  <a:srgbClr val="FFC000"/>
                </a:solidFill>
                <a:latin typeface="Bebas Neue Bold" panose="020B0604020202020204" charset="0"/>
              </a:rPr>
              <a:t> CONTINUED </a:t>
            </a:r>
          </a:p>
        </p:txBody>
      </p:sp>
      <p:sp>
        <p:nvSpPr>
          <p:cNvPr id="5" name="TextBox 5">
            <a:extLst>
              <a:ext uri="{FF2B5EF4-FFF2-40B4-BE49-F238E27FC236}">
                <a16:creationId xmlns:a16="http://schemas.microsoft.com/office/drawing/2014/main" id="{4A9FB639-9BBE-5D1D-41AF-0870D5918D4D}"/>
              </a:ext>
            </a:extLst>
          </p:cNvPr>
          <p:cNvSpPr txBox="1"/>
          <p:nvPr/>
        </p:nvSpPr>
        <p:spPr>
          <a:xfrm>
            <a:off x="3266134" y="2369947"/>
            <a:ext cx="14764542" cy="6349174"/>
          </a:xfrm>
          <a:prstGeom prst="rect">
            <a:avLst/>
          </a:prstGeom>
        </p:spPr>
        <p:txBody>
          <a:bodyPr lIns="0" tIns="0" rIns="0" bIns="0" rtlCol="0" anchor="t">
            <a:spAutoFit/>
          </a:bodyPr>
          <a:lstStyle/>
          <a:p>
            <a:pPr marL="343282" lvl="1">
              <a:lnSpc>
                <a:spcPts val="3816"/>
              </a:lnSpc>
            </a:pPr>
            <a:r>
              <a:rPr lang="en-US" sz="3180">
                <a:solidFill>
                  <a:schemeClr val="bg1"/>
                </a:solidFill>
                <a:latin typeface="Montserrat"/>
              </a:rPr>
              <a:t>  </a:t>
            </a:r>
            <a:r>
              <a:rPr lang="en-US" sz="4400" b="1">
                <a:solidFill>
                  <a:schemeClr val="bg1"/>
                </a:solidFill>
              </a:rPr>
              <a:t>What is </a:t>
            </a:r>
            <a:r>
              <a:rPr lang="en-US" sz="4400" b="1">
                <a:solidFill>
                  <a:srgbClr val="FFC000"/>
                </a:solidFill>
              </a:rPr>
              <a:t>Dyslexia </a:t>
            </a:r>
            <a:r>
              <a:rPr lang="en-US" sz="4400">
                <a:solidFill>
                  <a:schemeClr val="bg1"/>
                </a:solidFill>
              </a:rPr>
              <a:t>?</a:t>
            </a:r>
          </a:p>
          <a:p>
            <a:pPr marL="343282" lvl="1">
              <a:lnSpc>
                <a:spcPts val="3816"/>
              </a:lnSpc>
            </a:pPr>
            <a:endParaRPr lang="en-US" sz="3200">
              <a:solidFill>
                <a:schemeClr val="bg1"/>
              </a:solidFill>
            </a:endParaRPr>
          </a:p>
          <a:p>
            <a:pPr marL="686564" lvl="1" indent="-343282">
              <a:lnSpc>
                <a:spcPts val="3816"/>
              </a:lnSpc>
              <a:buFont typeface="Arial"/>
              <a:buChar char="•"/>
            </a:pPr>
            <a:r>
              <a:rPr lang="en-US" sz="3200">
                <a:solidFill>
                  <a:schemeClr val="bg1"/>
                </a:solidFill>
              </a:rPr>
              <a:t>A </a:t>
            </a:r>
            <a:r>
              <a:rPr lang="en-US" sz="3200" b="0" i="0">
                <a:solidFill>
                  <a:schemeClr val="bg1"/>
                </a:solidFill>
                <a:effectLst/>
              </a:rPr>
              <a:t>neurological disorder that affects a person's ability to read, write, and spell.</a:t>
            </a:r>
          </a:p>
          <a:p>
            <a:pPr marL="686564" lvl="1" indent="-343282">
              <a:lnSpc>
                <a:spcPts val="3816"/>
              </a:lnSpc>
              <a:buFont typeface="Arial"/>
              <a:buChar char="•"/>
            </a:pPr>
            <a:endParaRPr lang="en-US" sz="3200" b="0" i="0">
              <a:solidFill>
                <a:schemeClr val="bg1"/>
              </a:solidFill>
              <a:effectLst/>
            </a:endParaRPr>
          </a:p>
          <a:p>
            <a:pPr marL="686564" lvl="1" indent="-343282">
              <a:lnSpc>
                <a:spcPts val="3816"/>
              </a:lnSpc>
              <a:buFont typeface="Arial"/>
              <a:buChar char="•"/>
            </a:pPr>
            <a:r>
              <a:rPr lang="en-US" sz="3200">
                <a:solidFill>
                  <a:schemeClr val="bg1"/>
                </a:solidFill>
              </a:rPr>
              <a:t>P</a:t>
            </a:r>
            <a:r>
              <a:rPr lang="en-US" sz="3200" b="0" i="0">
                <a:solidFill>
                  <a:schemeClr val="bg1"/>
                </a:solidFill>
                <a:effectLst/>
              </a:rPr>
              <a:t>eople with dyslexia may have average or above-average intelligence.</a:t>
            </a:r>
          </a:p>
          <a:p>
            <a:pPr marL="686564" lvl="1" indent="-343282">
              <a:lnSpc>
                <a:spcPts val="3816"/>
              </a:lnSpc>
              <a:buFont typeface="Arial"/>
              <a:buChar char="•"/>
            </a:pPr>
            <a:endParaRPr lang="en-US" sz="3200" b="0" i="0">
              <a:solidFill>
                <a:schemeClr val="bg1"/>
              </a:solidFill>
              <a:effectLst/>
            </a:endParaRPr>
          </a:p>
          <a:p>
            <a:pPr marL="686564" lvl="1" indent="-343282">
              <a:lnSpc>
                <a:spcPts val="3816"/>
              </a:lnSpc>
              <a:buFont typeface="Arial"/>
              <a:buChar char="•"/>
            </a:pPr>
            <a:r>
              <a:rPr lang="en-US" sz="3200">
                <a:solidFill>
                  <a:schemeClr val="bg1"/>
                </a:solidFill>
              </a:rPr>
              <a:t>A challenge</a:t>
            </a:r>
            <a:r>
              <a:rPr lang="en-US" sz="3200" b="0" i="0">
                <a:solidFill>
                  <a:schemeClr val="bg1"/>
                </a:solidFill>
                <a:effectLst/>
              </a:rPr>
              <a:t> for individuals to comprehend written material, and it can also impact their writing abilities.</a:t>
            </a:r>
          </a:p>
          <a:p>
            <a:pPr marL="686564" lvl="1" indent="-343282">
              <a:lnSpc>
                <a:spcPts val="3816"/>
              </a:lnSpc>
              <a:buFont typeface="Arial"/>
              <a:buChar char="•"/>
            </a:pPr>
            <a:endParaRPr lang="en-US" sz="3200" b="0" i="0">
              <a:solidFill>
                <a:schemeClr val="bg1"/>
              </a:solidFill>
              <a:effectLst/>
            </a:endParaRPr>
          </a:p>
          <a:p>
            <a:pPr marL="686564" lvl="1" indent="-343282">
              <a:lnSpc>
                <a:spcPts val="3816"/>
              </a:lnSpc>
              <a:buFont typeface="Arial"/>
              <a:buChar char="•"/>
            </a:pPr>
            <a:r>
              <a:rPr lang="en-US" sz="3200" b="0" i="0">
                <a:solidFill>
                  <a:schemeClr val="bg1"/>
                </a:solidFill>
                <a:effectLst/>
              </a:rPr>
              <a:t>With the right support and interventions, individuals with dyslexia can develop strong reading and writing skills and achieve their full potential.</a:t>
            </a:r>
            <a:endParaRPr lang="en-US" sz="3200">
              <a:solidFill>
                <a:schemeClr val="bg1"/>
              </a:solidFill>
            </a:endParaRPr>
          </a:p>
          <a:p>
            <a:pPr marL="343282" lvl="1">
              <a:lnSpc>
                <a:spcPts val="3816"/>
              </a:lnSpc>
            </a:pPr>
            <a:endParaRPr lang="en-US" sz="3200">
              <a:solidFill>
                <a:srgbClr val="FFFFFF"/>
              </a:solidFill>
            </a:endParaRPr>
          </a:p>
          <a:p>
            <a:pPr>
              <a:lnSpc>
                <a:spcPts val="4056"/>
              </a:lnSpc>
            </a:pPr>
            <a:endParaRPr lang="en-US" sz="3380">
              <a:solidFill>
                <a:srgbClr val="FFFFFF"/>
              </a:solidFill>
              <a:latin typeface="Montserrat Bold"/>
            </a:endParaRPr>
          </a:p>
        </p:txBody>
      </p:sp>
    </p:spTree>
    <p:extLst>
      <p:ext uri="{BB962C8B-B14F-4D97-AF65-F5344CB8AC3E}">
        <p14:creationId xmlns:p14="http://schemas.microsoft.com/office/powerpoint/2010/main" val="40888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8EBB64-A145-85AF-59D7-175270DF35BD}"/>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sp>
        <p:nvSpPr>
          <p:cNvPr id="5" name="TextBox 4">
            <a:extLst>
              <a:ext uri="{FF2B5EF4-FFF2-40B4-BE49-F238E27FC236}">
                <a16:creationId xmlns:a16="http://schemas.microsoft.com/office/drawing/2014/main" id="{35B5BFA7-F920-FC0C-E817-ECBE4EC7BF20}"/>
              </a:ext>
            </a:extLst>
          </p:cNvPr>
          <p:cNvSpPr txBox="1"/>
          <p:nvPr/>
        </p:nvSpPr>
        <p:spPr>
          <a:xfrm>
            <a:off x="2944062" y="381403"/>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Technologies </a:t>
            </a:r>
            <a:r>
              <a:rPr lang="en-US" sz="7200">
                <a:solidFill>
                  <a:srgbClr val="FFC000"/>
                </a:solidFill>
                <a:latin typeface="Bebas Neue Bold" panose="020B0604020202020204" charset="0"/>
              </a:rPr>
              <a:t>used</a:t>
            </a:r>
          </a:p>
        </p:txBody>
      </p:sp>
      <p:sp>
        <p:nvSpPr>
          <p:cNvPr id="7" name="Content Placeholder 2">
            <a:extLst>
              <a:ext uri="{FF2B5EF4-FFF2-40B4-BE49-F238E27FC236}">
                <a16:creationId xmlns:a16="http://schemas.microsoft.com/office/drawing/2014/main" id="{733EFB1B-510D-1D3B-0DF6-49DA077C1B36}"/>
              </a:ext>
            </a:extLst>
          </p:cNvPr>
          <p:cNvSpPr txBox="1">
            <a:spLocks/>
          </p:cNvSpPr>
          <p:nvPr/>
        </p:nvSpPr>
        <p:spPr>
          <a:xfrm>
            <a:off x="1270660" y="2014354"/>
            <a:ext cx="16107888" cy="6788945"/>
          </a:xfrm>
          <a:prstGeom prst="rect">
            <a:avLst/>
          </a:prstGeom>
        </p:spPr>
        <p:txBody>
          <a:bodyPr vert="horz" lIns="91440" tIns="45720" rIns="91440" bIns="45720" rtlCol="0" anchor="t">
            <a:normAutofit/>
          </a:bodyPr>
          <a:lst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Wingdings" pitchFamily="2" charset="2"/>
              <a:buChar char="Ø"/>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Wingdings" pitchFamily="2" charset="2"/>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r>
              <a:rPr lang="en-US" sz="3200">
                <a:solidFill>
                  <a:schemeClr val="bg1"/>
                </a:solidFill>
                <a:ea typeface="+mn-lt"/>
                <a:cs typeface="+mn-lt"/>
              </a:rPr>
              <a:t>Mobile development platforms:</a:t>
            </a:r>
            <a:endParaRPr lang="en-US">
              <a:solidFill>
                <a:schemeClr val="bg1"/>
              </a:solidFill>
              <a:ea typeface="+mn-lt"/>
              <a:cs typeface="+mn-lt"/>
            </a:endParaRPr>
          </a:p>
          <a:p>
            <a:pPr lvl="2"/>
            <a:r>
              <a:rPr lang="en-US" sz="2000">
                <a:solidFill>
                  <a:schemeClr val="bg1"/>
                </a:solidFill>
                <a:ea typeface="+mn-lt"/>
                <a:cs typeface="+mn-lt"/>
              </a:rPr>
              <a:t> Android Studio, React Native (JavaScript), Python.</a:t>
            </a:r>
            <a:endParaRPr lang="en-US" sz="2000">
              <a:solidFill>
                <a:schemeClr val="bg1"/>
              </a:solidFill>
              <a:ea typeface="Cambria"/>
            </a:endParaRPr>
          </a:p>
          <a:p>
            <a:r>
              <a:rPr lang="en-US" sz="3200">
                <a:solidFill>
                  <a:schemeClr val="bg1"/>
                </a:solidFill>
                <a:ea typeface="+mn-lt"/>
                <a:cs typeface="+mn-lt"/>
              </a:rPr>
              <a:t>Text-to-speech (TTS) :</a:t>
            </a:r>
          </a:p>
          <a:p>
            <a:pPr lvl="2"/>
            <a:r>
              <a:rPr lang="en-US" sz="2000">
                <a:solidFill>
                  <a:schemeClr val="bg1"/>
                </a:solidFill>
                <a:ea typeface="+mn-lt"/>
                <a:cs typeface="+mn-lt"/>
              </a:rPr>
              <a:t> Google Text-to-Speech, or Microsoft Speech API</a:t>
            </a:r>
            <a:endParaRPr lang="en-US" sz="2000">
              <a:solidFill>
                <a:schemeClr val="bg1"/>
              </a:solidFill>
              <a:ea typeface="Cambria"/>
            </a:endParaRPr>
          </a:p>
          <a:p>
            <a:r>
              <a:rPr lang="en-US" sz="3200">
                <a:solidFill>
                  <a:schemeClr val="bg1"/>
                </a:solidFill>
                <a:ea typeface="+mn-lt"/>
                <a:cs typeface="+mn-lt"/>
              </a:rPr>
              <a:t>Speech recognition software or API : </a:t>
            </a:r>
          </a:p>
          <a:p>
            <a:pPr lvl="2"/>
            <a:r>
              <a:rPr lang="en-US" sz="2000">
                <a:solidFill>
                  <a:schemeClr val="bg1"/>
                </a:solidFill>
                <a:ea typeface="+mn-lt"/>
                <a:cs typeface="+mn-lt"/>
              </a:rPr>
              <a:t>Google Speech-to-Text or Microsoft Azure Speech Services</a:t>
            </a:r>
            <a:endParaRPr lang="en-US" sz="2000">
              <a:solidFill>
                <a:schemeClr val="bg1"/>
              </a:solidFill>
              <a:ea typeface="Cambria"/>
            </a:endParaRPr>
          </a:p>
          <a:p>
            <a:r>
              <a:rPr lang="en-US" sz="3200">
                <a:solidFill>
                  <a:schemeClr val="bg1"/>
                </a:solidFill>
                <a:ea typeface="+mn-lt"/>
                <a:cs typeface="+mn-lt"/>
              </a:rPr>
              <a:t>Audio processing libraries : </a:t>
            </a:r>
          </a:p>
          <a:p>
            <a:pPr lvl="2"/>
            <a:r>
              <a:rPr lang="en-US" sz="2000" err="1">
                <a:solidFill>
                  <a:schemeClr val="bg1"/>
                </a:solidFill>
                <a:ea typeface="+mn-lt"/>
                <a:cs typeface="+mn-lt"/>
              </a:rPr>
              <a:t>PyAudio</a:t>
            </a:r>
            <a:r>
              <a:rPr lang="en-US" sz="2000">
                <a:solidFill>
                  <a:schemeClr val="bg1"/>
                </a:solidFill>
                <a:ea typeface="+mn-lt"/>
                <a:cs typeface="+mn-lt"/>
              </a:rPr>
              <a:t> or </a:t>
            </a:r>
            <a:r>
              <a:rPr lang="en-US" sz="2000" err="1">
                <a:solidFill>
                  <a:schemeClr val="bg1"/>
                </a:solidFill>
                <a:ea typeface="+mn-lt"/>
                <a:cs typeface="+mn-lt"/>
              </a:rPr>
              <a:t>Librosa</a:t>
            </a:r>
          </a:p>
          <a:p>
            <a:r>
              <a:rPr lang="en-US" sz="3200">
                <a:solidFill>
                  <a:schemeClr val="bg1"/>
                </a:solidFill>
                <a:ea typeface="+mn-lt"/>
                <a:cs typeface="+mn-lt"/>
              </a:rPr>
              <a:t>Image pre-processing : </a:t>
            </a:r>
          </a:p>
          <a:p>
            <a:pPr lvl="2"/>
            <a:r>
              <a:rPr lang="en-US" sz="2000">
                <a:solidFill>
                  <a:schemeClr val="bg1"/>
                </a:solidFill>
                <a:ea typeface="+mn-lt"/>
                <a:cs typeface="+mn-lt"/>
              </a:rPr>
              <a:t>TensorFlow .</a:t>
            </a:r>
            <a:endParaRPr lang="en-US" sz="2000">
              <a:solidFill>
                <a:schemeClr val="bg1"/>
              </a:solidFill>
              <a:ea typeface="Cambria"/>
            </a:endParaRPr>
          </a:p>
          <a:p>
            <a:pPr marL="1371600" lvl="2" indent="0">
              <a:buNone/>
            </a:pPr>
            <a:endParaRPr lang="en-US" sz="2000">
              <a:solidFill>
                <a:schemeClr val="bg1"/>
              </a:solidFill>
              <a:ea typeface="Cambria"/>
            </a:endParaRPr>
          </a:p>
          <a:p>
            <a:endParaRPr lang="en-US" sz="3200">
              <a:solidFill>
                <a:schemeClr val="bg1"/>
              </a:solidFill>
              <a:ea typeface="Cambria"/>
            </a:endParaRPr>
          </a:p>
        </p:txBody>
      </p:sp>
      <p:pic>
        <p:nvPicPr>
          <p:cNvPr id="9" name="Picture 8" descr="Icon&#10;&#10;Description automatically generated">
            <a:extLst>
              <a:ext uri="{FF2B5EF4-FFF2-40B4-BE49-F238E27FC236}">
                <a16:creationId xmlns:a16="http://schemas.microsoft.com/office/drawing/2014/main" id="{1E3F7CFD-85C4-1763-1572-2A031F5877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78" t="13202" r="14839" b="11677"/>
          <a:stretch/>
        </p:blipFill>
        <p:spPr>
          <a:xfrm>
            <a:off x="10385206" y="1718248"/>
            <a:ext cx="1648656" cy="168998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descr="Icon&#10;&#10;Description automatically generated">
            <a:extLst>
              <a:ext uri="{FF2B5EF4-FFF2-40B4-BE49-F238E27FC236}">
                <a16:creationId xmlns:a16="http://schemas.microsoft.com/office/drawing/2014/main" id="{BE340AE5-9995-A793-7CA2-9D8B3245F5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05293" y="2614864"/>
            <a:ext cx="1622326" cy="1622326"/>
          </a:xfrm>
          <a:prstGeom prst="rect">
            <a:avLst/>
          </a:prstGeom>
        </p:spPr>
      </p:pic>
      <p:pic>
        <p:nvPicPr>
          <p:cNvPr id="13" name="Picture 12" descr="Logo&#10;&#10;Description automatically generated">
            <a:extLst>
              <a:ext uri="{FF2B5EF4-FFF2-40B4-BE49-F238E27FC236}">
                <a16:creationId xmlns:a16="http://schemas.microsoft.com/office/drawing/2014/main" id="{A577A0B9-5126-DD33-4180-C85433400D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3974" y="6952785"/>
            <a:ext cx="2534885" cy="1622326"/>
          </a:xfrm>
          <a:prstGeom prst="rect">
            <a:avLst/>
          </a:prstGeom>
        </p:spPr>
      </p:pic>
      <p:pic>
        <p:nvPicPr>
          <p:cNvPr id="15" name="Picture 14" descr="Icon&#10;&#10;Description automatically generated">
            <a:extLst>
              <a:ext uri="{FF2B5EF4-FFF2-40B4-BE49-F238E27FC236}">
                <a16:creationId xmlns:a16="http://schemas.microsoft.com/office/drawing/2014/main" id="{667B68FE-4377-6566-EF72-22B2D27A7D74}"/>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Lst>
          </a:blip>
          <a:stretch>
            <a:fillRect/>
          </a:stretch>
        </p:blipFill>
        <p:spPr>
          <a:xfrm>
            <a:off x="12798895" y="5813463"/>
            <a:ext cx="1417252" cy="1553072"/>
          </a:xfrm>
          <a:prstGeom prst="rect">
            <a:avLst/>
          </a:prstGeom>
        </p:spPr>
      </p:pic>
      <p:pic>
        <p:nvPicPr>
          <p:cNvPr id="18" name="Picture 18">
            <a:extLst>
              <a:ext uri="{FF2B5EF4-FFF2-40B4-BE49-F238E27FC236}">
                <a16:creationId xmlns:a16="http://schemas.microsoft.com/office/drawing/2014/main" id="{B24290B5-127F-A797-6234-5194936A84D3}"/>
              </a:ext>
            </a:extLst>
          </p:cNvPr>
          <p:cNvPicPr>
            <a:picLocks noChangeAspect="1"/>
          </p:cNvPicPr>
          <p:nvPr/>
        </p:nvPicPr>
        <p:blipFill>
          <a:blip r:embed="rId7"/>
          <a:stretch>
            <a:fillRect/>
          </a:stretch>
        </p:blipFill>
        <p:spPr>
          <a:xfrm>
            <a:off x="14218734" y="3931733"/>
            <a:ext cx="2200508" cy="2200508"/>
          </a:xfrm>
          <a:prstGeom prst="rect">
            <a:avLst/>
          </a:prstGeom>
        </p:spPr>
      </p:pic>
    </p:spTree>
    <p:extLst>
      <p:ext uri="{BB962C8B-B14F-4D97-AF65-F5344CB8AC3E}">
        <p14:creationId xmlns:p14="http://schemas.microsoft.com/office/powerpoint/2010/main" val="96603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08C239AE-E4C7-398A-1308-2EE6972B065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0659129" flipH="1">
            <a:off x="1743179" y="1151296"/>
            <a:ext cx="6184662" cy="8173562"/>
          </a:xfrm>
          <a:prstGeom prst="rect">
            <a:avLst/>
          </a:prstGeom>
        </p:spPr>
      </p:pic>
      <p:sp>
        <p:nvSpPr>
          <p:cNvPr id="5" name="TextBox 4">
            <a:extLst>
              <a:ext uri="{FF2B5EF4-FFF2-40B4-BE49-F238E27FC236}">
                <a16:creationId xmlns:a16="http://schemas.microsoft.com/office/drawing/2014/main" id="{485989BA-C8D0-F005-4F97-E1E92A688475}"/>
              </a:ext>
            </a:extLst>
          </p:cNvPr>
          <p:cNvSpPr txBox="1"/>
          <p:nvPr/>
        </p:nvSpPr>
        <p:spPr>
          <a:xfrm>
            <a:off x="5380494" y="3918300"/>
            <a:ext cx="12382500" cy="3046988"/>
          </a:xfrm>
          <a:prstGeom prst="rect">
            <a:avLst/>
          </a:prstGeom>
          <a:noFill/>
        </p:spPr>
        <p:txBody>
          <a:bodyPr wrap="square">
            <a:spAutoFit/>
          </a:bodyPr>
          <a:lstStyle/>
          <a:p>
            <a:pPr algn="ctr"/>
            <a:r>
              <a:rPr lang="en-US" sz="9600">
                <a:solidFill>
                  <a:schemeClr val="bg1"/>
                </a:solidFill>
                <a:latin typeface="Bebas Neue Bold" panose="020B0604020202020204" charset="0"/>
              </a:rPr>
              <a:t> </a:t>
            </a:r>
            <a:r>
              <a:rPr lang="en-US" sz="9600" b="0" i="0">
                <a:solidFill>
                  <a:schemeClr val="bg1"/>
                </a:solidFill>
                <a:effectLst/>
                <a:latin typeface="Bebas Neue Bold" panose="020B0604020202020204" charset="0"/>
              </a:rPr>
              <a:t>REQUIREMENTS​</a:t>
            </a:r>
          </a:p>
          <a:p>
            <a:pPr algn="ctr"/>
            <a:endParaRPr lang="en-US" sz="9600">
              <a:solidFill>
                <a:srgbClr val="FFC000"/>
              </a:solidFill>
              <a:latin typeface="Bebas Neue Bold" panose="020B0604020202020204" charset="0"/>
            </a:endParaRPr>
          </a:p>
        </p:txBody>
      </p:sp>
      <p:sp>
        <p:nvSpPr>
          <p:cNvPr id="4" name="Rectangle 3">
            <a:extLst>
              <a:ext uri="{FF2B5EF4-FFF2-40B4-BE49-F238E27FC236}">
                <a16:creationId xmlns:a16="http://schemas.microsoft.com/office/drawing/2014/main" id="{5C385233-D21C-0EF9-634E-C163142CD874}"/>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spTree>
    <p:extLst>
      <p:ext uri="{BB962C8B-B14F-4D97-AF65-F5344CB8AC3E}">
        <p14:creationId xmlns:p14="http://schemas.microsoft.com/office/powerpoint/2010/main" val="41458702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3CA952-C7E1-029A-B2BA-C24451458B17}"/>
              </a:ext>
            </a:extLst>
          </p:cNvPr>
          <p:cNvSpPr txBox="1"/>
          <p:nvPr/>
        </p:nvSpPr>
        <p:spPr>
          <a:xfrm>
            <a:off x="2952749" y="407761"/>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Functional </a:t>
            </a:r>
            <a:r>
              <a:rPr lang="en-US" sz="7200" b="0" i="0">
                <a:solidFill>
                  <a:srgbClr val="FFC000"/>
                </a:solidFill>
                <a:effectLst/>
                <a:latin typeface="Bebas Neue Bold" panose="020B0604020202020204" charset="0"/>
              </a:rPr>
              <a:t>REQUIREMENTS​</a:t>
            </a:r>
          </a:p>
          <a:p>
            <a:pPr algn="ctr"/>
            <a:endParaRPr lang="en-US" sz="7200">
              <a:solidFill>
                <a:srgbClr val="FFC000"/>
              </a:solidFill>
              <a:latin typeface="Bebas Neue Bold" panose="020B0604020202020204" charset="0"/>
            </a:endParaRPr>
          </a:p>
        </p:txBody>
      </p:sp>
      <p:sp>
        <p:nvSpPr>
          <p:cNvPr id="5" name="Rectangle 4">
            <a:extLst>
              <a:ext uri="{FF2B5EF4-FFF2-40B4-BE49-F238E27FC236}">
                <a16:creationId xmlns:a16="http://schemas.microsoft.com/office/drawing/2014/main" id="{CCD955A8-13A1-C1FC-A88B-7A5AB7AC7784}"/>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sp>
        <p:nvSpPr>
          <p:cNvPr id="6" name="Content Placeholder 2">
            <a:extLst>
              <a:ext uri="{FF2B5EF4-FFF2-40B4-BE49-F238E27FC236}">
                <a16:creationId xmlns:a16="http://schemas.microsoft.com/office/drawing/2014/main" id="{3F49FCD4-E353-059A-1BE3-2480D82D8372}"/>
              </a:ext>
            </a:extLst>
          </p:cNvPr>
          <p:cNvSpPr txBox="1">
            <a:spLocks/>
          </p:cNvSpPr>
          <p:nvPr/>
        </p:nvSpPr>
        <p:spPr>
          <a:xfrm>
            <a:off x="2803722" y="2211091"/>
            <a:ext cx="12680553" cy="5864817"/>
          </a:xfrm>
          <a:prstGeom prst="rect">
            <a:avLst/>
          </a:prstGeom>
        </p:spPr>
        <p:txBody>
          <a:bodyPr vert="horz" lIns="91440" tIns="45720" rIns="91440" bIns="45720" rtlCol="0" anchor="t">
            <a:normAutofit/>
          </a:bodyPr>
          <a:lst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Wingdings" pitchFamily="2" charset="2"/>
              <a:buChar char="Ø"/>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Wingdings" pitchFamily="2" charset="2"/>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pPr algn="just"/>
            <a:r>
              <a:rPr lang="en-US" sz="3200">
                <a:solidFill>
                  <a:schemeClr val="bg1"/>
                </a:solidFill>
                <a:ea typeface="+mn-lt"/>
                <a:cs typeface="+mn-lt"/>
              </a:rPr>
              <a:t>Simple enough to be accessible by anyone of any age. </a:t>
            </a:r>
          </a:p>
          <a:p>
            <a:pPr algn="just"/>
            <a:endParaRPr lang="en-US" sz="3200">
              <a:solidFill>
                <a:schemeClr val="bg1"/>
              </a:solidFill>
              <a:ea typeface="+mn-lt"/>
              <a:cs typeface="+mn-lt"/>
            </a:endParaRPr>
          </a:p>
          <a:p>
            <a:pPr marL="571500" indent="-571500" algn="just">
              <a:spcBef>
                <a:spcPts val="0"/>
              </a:spcBef>
              <a:buFont typeface="Arial,Sans-Serif" pitchFamily="34" charset="0"/>
            </a:pPr>
            <a:r>
              <a:rPr lang="en-US" sz="3200">
                <a:solidFill>
                  <a:schemeClr val="bg1"/>
                </a:solidFill>
                <a:ea typeface="+mn-lt"/>
                <a:cs typeface="+mn-lt"/>
              </a:rPr>
              <a:t>Have a user-friendly interface for children aged 6-8.</a:t>
            </a:r>
          </a:p>
          <a:p>
            <a:pPr marL="571500" indent="-571500" algn="just">
              <a:spcBef>
                <a:spcPts val="0"/>
              </a:spcBef>
              <a:buFont typeface="Arial,Sans-Serif" pitchFamily="34" charset="0"/>
            </a:pPr>
            <a:endParaRPr lang="en-US" sz="3200">
              <a:solidFill>
                <a:schemeClr val="bg1"/>
              </a:solidFill>
              <a:ea typeface="+mn-lt"/>
              <a:cs typeface="+mn-lt"/>
            </a:endParaRPr>
          </a:p>
          <a:p>
            <a:pPr marL="571500" indent="-571500" algn="just">
              <a:spcBef>
                <a:spcPts val="0"/>
              </a:spcBef>
              <a:buFont typeface="Arial,Sans-Serif" pitchFamily="34" charset="0"/>
            </a:pPr>
            <a:r>
              <a:rPr lang="en-US" sz="3200">
                <a:solidFill>
                  <a:schemeClr val="bg1"/>
                </a:solidFill>
                <a:ea typeface="+mn-lt"/>
                <a:cs typeface="+mn-lt"/>
              </a:rPr>
              <a:t>They will can do many mathematical operations with this calculator.</a:t>
            </a:r>
          </a:p>
          <a:p>
            <a:pPr algn="just"/>
            <a:endParaRPr lang="en-US" sz="3200">
              <a:solidFill>
                <a:schemeClr val="bg1"/>
              </a:solidFill>
              <a:ea typeface="+mn-lt"/>
              <a:cs typeface="+mn-lt"/>
            </a:endParaRPr>
          </a:p>
          <a:p>
            <a:pPr algn="just"/>
            <a:r>
              <a:rPr lang="en-US" sz="3200">
                <a:solidFill>
                  <a:schemeClr val="bg1"/>
                </a:solidFill>
                <a:ea typeface="+mn-lt"/>
                <a:cs typeface="+mn-lt"/>
              </a:rPr>
              <a:t>Creating fun activities and little games, and they can track their progress</a:t>
            </a:r>
            <a:endParaRPr lang="en-US">
              <a:solidFill>
                <a:schemeClr val="bg1"/>
              </a:solidFill>
              <a:ea typeface="+mn-lt"/>
              <a:cs typeface="+mn-lt"/>
            </a:endParaRPr>
          </a:p>
          <a:p>
            <a:pPr algn="just"/>
            <a:endParaRPr lang="en-US" sz="3200">
              <a:solidFill>
                <a:schemeClr val="bg1"/>
              </a:solidFill>
              <a:ea typeface="+mn-lt"/>
              <a:cs typeface="+mn-lt"/>
            </a:endParaRPr>
          </a:p>
          <a:p>
            <a:pPr algn="just"/>
            <a:r>
              <a:rPr lang="en-US" sz="3200">
                <a:solidFill>
                  <a:schemeClr val="bg1"/>
                </a:solidFill>
                <a:ea typeface="+mn-lt"/>
                <a:cs typeface="+mn-lt"/>
              </a:rPr>
              <a:t> provide a personalized dashboard to track their progress over time. </a:t>
            </a:r>
          </a:p>
          <a:p>
            <a:pPr algn="just"/>
            <a:endParaRPr lang="en-US" sz="3200">
              <a:solidFill>
                <a:schemeClr val="bg1"/>
              </a:solidFill>
              <a:ea typeface="Cambria"/>
            </a:endParaRPr>
          </a:p>
          <a:p>
            <a:pPr algn="just"/>
            <a:endParaRPr lang="en-US" sz="3200">
              <a:solidFill>
                <a:schemeClr val="bg1"/>
              </a:solidFill>
              <a:ea typeface="Cambria"/>
            </a:endParaRPr>
          </a:p>
        </p:txBody>
      </p:sp>
    </p:spTree>
    <p:extLst>
      <p:ext uri="{BB962C8B-B14F-4D97-AF65-F5344CB8AC3E}">
        <p14:creationId xmlns:p14="http://schemas.microsoft.com/office/powerpoint/2010/main" val="30847231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C9D21E-D015-4AEC-7B77-F08459608EED}"/>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sp>
        <p:nvSpPr>
          <p:cNvPr id="5" name="TextBox 4">
            <a:extLst>
              <a:ext uri="{FF2B5EF4-FFF2-40B4-BE49-F238E27FC236}">
                <a16:creationId xmlns:a16="http://schemas.microsoft.com/office/drawing/2014/main" id="{B3B507B5-48F1-ED92-7A39-58B59A580522}"/>
              </a:ext>
            </a:extLst>
          </p:cNvPr>
          <p:cNvSpPr txBox="1"/>
          <p:nvPr/>
        </p:nvSpPr>
        <p:spPr>
          <a:xfrm>
            <a:off x="2952749" y="277586"/>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NON-Functional </a:t>
            </a:r>
            <a:r>
              <a:rPr lang="en-US" sz="7200" b="0" i="0">
                <a:solidFill>
                  <a:srgbClr val="FFC000"/>
                </a:solidFill>
                <a:effectLst/>
                <a:latin typeface="Bebas Neue Bold" panose="020B0604020202020204" charset="0"/>
              </a:rPr>
              <a:t>REQUIREMENTS​</a:t>
            </a:r>
          </a:p>
          <a:p>
            <a:pPr algn="ctr"/>
            <a:endParaRPr lang="en-US" sz="7200">
              <a:solidFill>
                <a:srgbClr val="FFC000"/>
              </a:solidFill>
              <a:latin typeface="Bebas Neue Bold" panose="020B0604020202020204" charset="0"/>
            </a:endParaRPr>
          </a:p>
        </p:txBody>
      </p:sp>
      <p:sp>
        <p:nvSpPr>
          <p:cNvPr id="6" name="Content Placeholder 2">
            <a:extLst>
              <a:ext uri="{FF2B5EF4-FFF2-40B4-BE49-F238E27FC236}">
                <a16:creationId xmlns:a16="http://schemas.microsoft.com/office/drawing/2014/main" id="{25B96D8C-40D7-CCE8-0B9C-8816AE1814E0}"/>
              </a:ext>
            </a:extLst>
          </p:cNvPr>
          <p:cNvSpPr txBox="1">
            <a:spLocks/>
          </p:cNvSpPr>
          <p:nvPr/>
        </p:nvSpPr>
        <p:spPr>
          <a:xfrm>
            <a:off x="4521909" y="2211091"/>
            <a:ext cx="9244179" cy="5864817"/>
          </a:xfrm>
          <a:prstGeom prst="rect">
            <a:avLst/>
          </a:prstGeom>
        </p:spPr>
        <p:txBody>
          <a:bodyPr vert="horz" lIns="91440" tIns="45720" rIns="91440" bIns="45720" rtlCol="0" anchor="t">
            <a:normAutofit/>
          </a:bodyPr>
          <a:lst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Wingdings" pitchFamily="2" charset="2"/>
              <a:buChar char="Ø"/>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Wingdings" pitchFamily="2" charset="2"/>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r>
              <a:rPr lang="en-US" sz="3200">
                <a:solidFill>
                  <a:schemeClr val="bg1"/>
                </a:solidFill>
                <a:ea typeface="+mn-lt"/>
                <a:cs typeface="+mn-lt"/>
              </a:rPr>
              <a:t>The system should be user-friendly.</a:t>
            </a:r>
            <a:endParaRPr lang="en-US">
              <a:solidFill>
                <a:schemeClr val="bg1"/>
              </a:solidFill>
              <a:ea typeface="+mn-lt"/>
              <a:cs typeface="+mn-lt"/>
            </a:endParaRPr>
          </a:p>
          <a:p>
            <a:endParaRPr lang="en-US" sz="3200">
              <a:solidFill>
                <a:schemeClr val="bg1"/>
              </a:solidFill>
              <a:ea typeface="+mn-lt"/>
              <a:cs typeface="+mn-lt"/>
            </a:endParaRPr>
          </a:p>
          <a:p>
            <a:pPr>
              <a:spcBef>
                <a:spcPts val="0"/>
              </a:spcBef>
            </a:pPr>
            <a:r>
              <a:rPr lang="en-US" sz="3200">
                <a:solidFill>
                  <a:schemeClr val="bg1"/>
                </a:solidFill>
                <a:ea typeface="+mn-lt"/>
                <a:cs typeface="+mn-lt"/>
              </a:rPr>
              <a:t>Maintainability.</a:t>
            </a:r>
          </a:p>
          <a:p>
            <a:pPr marL="571500" indent="-571500">
              <a:spcBef>
                <a:spcPts val="0"/>
              </a:spcBef>
              <a:buFont typeface="Arial,Sans-Serif" pitchFamily="34" charset="0"/>
            </a:pPr>
            <a:endParaRPr lang="en-US" sz="3200">
              <a:solidFill>
                <a:schemeClr val="bg1"/>
              </a:solidFill>
              <a:ea typeface="+mn-lt"/>
              <a:cs typeface="+mn-lt"/>
            </a:endParaRPr>
          </a:p>
          <a:p>
            <a:pPr>
              <a:spcBef>
                <a:spcPts val="0"/>
              </a:spcBef>
            </a:pPr>
            <a:r>
              <a:rPr lang="en-US" sz="3200">
                <a:solidFill>
                  <a:schemeClr val="bg1"/>
                </a:solidFill>
                <a:ea typeface="+mn-lt"/>
                <a:cs typeface="+mn-lt"/>
              </a:rPr>
              <a:t>Accuracy and efficiency of the system.</a:t>
            </a:r>
          </a:p>
          <a:p>
            <a:pPr marL="571500" indent="-571500">
              <a:spcBef>
                <a:spcPts val="0"/>
              </a:spcBef>
              <a:buFont typeface="Arial,Sans-Serif" pitchFamily="34" charset="0"/>
            </a:pPr>
            <a:endParaRPr lang="en-US" sz="3200">
              <a:solidFill>
                <a:schemeClr val="bg1"/>
              </a:solidFill>
              <a:ea typeface="+mn-lt"/>
              <a:cs typeface="+mn-lt"/>
            </a:endParaRPr>
          </a:p>
          <a:p>
            <a:r>
              <a:rPr lang="en-US" sz="3200">
                <a:solidFill>
                  <a:schemeClr val="bg1"/>
                </a:solidFill>
                <a:ea typeface="+mn-lt"/>
                <a:cs typeface="+mn-lt"/>
              </a:rPr>
              <a:t>Availability.</a:t>
            </a:r>
            <a:endParaRPr lang="en-US">
              <a:solidFill>
                <a:schemeClr val="bg1"/>
              </a:solidFill>
              <a:ea typeface="+mn-lt"/>
              <a:cs typeface="+mn-lt"/>
            </a:endParaRPr>
          </a:p>
          <a:p>
            <a:endParaRPr lang="en-US" sz="3200">
              <a:solidFill>
                <a:schemeClr val="bg1"/>
              </a:solidFill>
              <a:ea typeface="+mn-lt"/>
              <a:cs typeface="+mn-lt"/>
            </a:endParaRPr>
          </a:p>
          <a:p>
            <a:r>
              <a:rPr lang="en-US" sz="3200">
                <a:solidFill>
                  <a:schemeClr val="bg1"/>
                </a:solidFill>
                <a:ea typeface="+mn-lt"/>
                <a:cs typeface="+mn-lt"/>
              </a:rPr>
              <a:t> Be secure and protect user data and privacy. </a:t>
            </a:r>
          </a:p>
          <a:p>
            <a:endParaRPr lang="en-US" sz="3200">
              <a:solidFill>
                <a:schemeClr val="bg1"/>
              </a:solidFill>
              <a:ea typeface="Cambria"/>
            </a:endParaRPr>
          </a:p>
          <a:p>
            <a:endParaRPr lang="en-US" sz="3200">
              <a:solidFill>
                <a:schemeClr val="bg1"/>
              </a:solidFill>
              <a:ea typeface="Cambria"/>
            </a:endParaRPr>
          </a:p>
        </p:txBody>
      </p:sp>
    </p:spTree>
    <p:extLst>
      <p:ext uri="{BB962C8B-B14F-4D97-AF65-F5344CB8AC3E}">
        <p14:creationId xmlns:p14="http://schemas.microsoft.com/office/powerpoint/2010/main" val="26579259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355E29-A423-02F5-CD10-E5F3966DCF79}"/>
              </a:ext>
            </a:extLst>
          </p:cNvPr>
          <p:cNvSpPr txBox="1"/>
          <p:nvPr/>
        </p:nvSpPr>
        <p:spPr>
          <a:xfrm>
            <a:off x="2952750" y="314423"/>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work </a:t>
            </a:r>
            <a:r>
              <a:rPr lang="en-US" sz="7200">
                <a:solidFill>
                  <a:srgbClr val="FFC000"/>
                </a:solidFill>
                <a:latin typeface="Bebas Neue Bold" panose="020B0604020202020204" charset="0"/>
              </a:rPr>
              <a:t>breakdown structure</a:t>
            </a:r>
            <a:r>
              <a:rPr lang="en-US" sz="7200" b="0" i="0">
                <a:solidFill>
                  <a:srgbClr val="FFC000"/>
                </a:solidFill>
                <a:effectLst/>
                <a:latin typeface="Bebas Neue Bold" panose="020B0604020202020204" charset="0"/>
              </a:rPr>
              <a:t>​</a:t>
            </a:r>
          </a:p>
          <a:p>
            <a:pPr algn="ctr"/>
            <a:endParaRPr lang="en-US" sz="7200">
              <a:solidFill>
                <a:srgbClr val="FFC000"/>
              </a:solidFill>
              <a:latin typeface="Bebas Neue Bold" panose="020B0604020202020204" charset="0"/>
            </a:endParaRPr>
          </a:p>
        </p:txBody>
      </p:sp>
      <p:sp>
        <p:nvSpPr>
          <p:cNvPr id="5" name="Rectangle 4">
            <a:extLst>
              <a:ext uri="{FF2B5EF4-FFF2-40B4-BE49-F238E27FC236}">
                <a16:creationId xmlns:a16="http://schemas.microsoft.com/office/drawing/2014/main" id="{E0DE43DF-4FBE-8D45-3BE2-ABDD0A202C03}"/>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pic>
        <p:nvPicPr>
          <p:cNvPr id="2" name="Picture 3" descr="Diagram&#10;&#10;Description automatically generated">
            <a:extLst>
              <a:ext uri="{FF2B5EF4-FFF2-40B4-BE49-F238E27FC236}">
                <a16:creationId xmlns:a16="http://schemas.microsoft.com/office/drawing/2014/main" id="{6E96FA80-F075-1981-9403-B1CFF41E5FB5}"/>
              </a:ext>
            </a:extLst>
          </p:cNvPr>
          <p:cNvPicPr>
            <a:picLocks noChangeAspect="1"/>
          </p:cNvPicPr>
          <p:nvPr/>
        </p:nvPicPr>
        <p:blipFill>
          <a:blip r:embed="rId2"/>
          <a:stretch>
            <a:fillRect/>
          </a:stretch>
        </p:blipFill>
        <p:spPr>
          <a:xfrm>
            <a:off x="2013995" y="1647885"/>
            <a:ext cx="14260009" cy="7642304"/>
          </a:xfrm>
          <a:prstGeom prst="rect">
            <a:avLst/>
          </a:prstGeom>
        </p:spPr>
      </p:pic>
    </p:spTree>
    <p:extLst>
      <p:ext uri="{BB962C8B-B14F-4D97-AF65-F5344CB8AC3E}">
        <p14:creationId xmlns:p14="http://schemas.microsoft.com/office/powerpoint/2010/main" val="3502091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F4BA9D-CD9B-8556-C45C-86F1477F1782}"/>
              </a:ext>
            </a:extLst>
          </p:cNvPr>
          <p:cNvSpPr txBox="1"/>
          <p:nvPr/>
        </p:nvSpPr>
        <p:spPr>
          <a:xfrm>
            <a:off x="2952750" y="314423"/>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references </a:t>
            </a:r>
            <a:r>
              <a:rPr lang="en-US" sz="7200" b="0" i="0">
                <a:solidFill>
                  <a:srgbClr val="FFC000"/>
                </a:solidFill>
                <a:effectLst/>
                <a:latin typeface="Bebas Neue Bold" panose="020B0604020202020204" charset="0"/>
              </a:rPr>
              <a:t>​</a:t>
            </a:r>
          </a:p>
          <a:p>
            <a:pPr algn="ctr"/>
            <a:endParaRPr lang="en-US" sz="7200">
              <a:solidFill>
                <a:srgbClr val="FFC000"/>
              </a:solidFill>
              <a:latin typeface="Bebas Neue Bold" panose="020B0604020202020204" charset="0"/>
            </a:endParaRPr>
          </a:p>
        </p:txBody>
      </p:sp>
      <p:sp>
        <p:nvSpPr>
          <p:cNvPr id="5" name="Rectangle 4">
            <a:extLst>
              <a:ext uri="{FF2B5EF4-FFF2-40B4-BE49-F238E27FC236}">
                <a16:creationId xmlns:a16="http://schemas.microsoft.com/office/drawing/2014/main" id="{CE409927-B341-6E16-0C97-7CE095AD4C35}"/>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IT20139094</a:t>
            </a:r>
            <a:r>
              <a:rPr lang="en-US">
                <a:solidFill>
                  <a:schemeClr val="tx1"/>
                </a:solidFill>
              </a:rPr>
              <a:t>   </a:t>
            </a:r>
            <a:r>
              <a:rPr lang="en-US" sz="1800">
                <a:solidFill>
                  <a:schemeClr val="tx1"/>
                </a:solidFill>
              </a:rPr>
              <a:t>|</a:t>
            </a:r>
            <a:r>
              <a:rPr lang="en-US">
                <a:solidFill>
                  <a:schemeClr val="tx1"/>
                </a:solidFill>
              </a:rPr>
              <a:t>    Liyanage L.T.N </a:t>
            </a:r>
            <a:r>
              <a:rPr lang="en-US" sz="1800">
                <a:solidFill>
                  <a:schemeClr val="tx1"/>
                </a:solidFill>
              </a:rPr>
              <a:t>| TMP-23-034</a:t>
            </a:r>
            <a:r>
              <a:rPr lang="en-US">
                <a:solidFill>
                  <a:schemeClr val="tx1"/>
                </a:solidFill>
              </a:rPr>
              <a:t> </a:t>
            </a:r>
            <a:endParaRPr lang="en-US" sz="1800" b="0">
              <a:solidFill>
                <a:schemeClr val="tx1"/>
              </a:solidFill>
            </a:endParaRPr>
          </a:p>
        </p:txBody>
      </p:sp>
      <p:sp>
        <p:nvSpPr>
          <p:cNvPr id="2" name="TextBox 1">
            <a:extLst>
              <a:ext uri="{FF2B5EF4-FFF2-40B4-BE49-F238E27FC236}">
                <a16:creationId xmlns:a16="http://schemas.microsoft.com/office/drawing/2014/main" id="{75E06DAA-72FE-2A05-672B-0623D03958C4}"/>
              </a:ext>
            </a:extLst>
          </p:cNvPr>
          <p:cNvSpPr txBox="1"/>
          <p:nvPr/>
        </p:nvSpPr>
        <p:spPr>
          <a:xfrm>
            <a:off x="983848" y="1736202"/>
            <a:ext cx="16415794" cy="7478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2400">
                <a:solidFill>
                  <a:schemeClr val="bg1"/>
                </a:solidFill>
                <a:ea typeface="Cambria"/>
              </a:rPr>
              <a:t>E. S. A. G. &amp;. D. Z. Roxani Skiada, "</a:t>
            </a:r>
            <a:r>
              <a:rPr lang="en-US" sz="2400" err="1">
                <a:solidFill>
                  <a:schemeClr val="bg1"/>
                </a:solidFill>
                <a:ea typeface="Cambria"/>
              </a:rPr>
              <a:t>EasyLexia</a:t>
            </a:r>
            <a:r>
              <a:rPr lang="en-US" sz="2400">
                <a:solidFill>
                  <a:schemeClr val="bg1"/>
                </a:solidFill>
                <a:ea typeface="Cambria"/>
              </a:rPr>
              <a:t>: A Mobile Application for Children with Learning," ELSEVIER, pp. 218-228, 2014.  </a:t>
            </a:r>
          </a:p>
          <a:p>
            <a:pPr marL="342900" indent="-342900">
              <a:buAutoNum type="arabicPeriod"/>
            </a:pPr>
            <a:endParaRPr lang="en-US" sz="2400">
              <a:ea typeface="Cambria"/>
            </a:endParaRPr>
          </a:p>
          <a:p>
            <a:pPr marL="342900" indent="-342900">
              <a:buAutoNum type="arabicPeriod"/>
            </a:pPr>
            <a:r>
              <a:rPr lang="en-US" sz="2400">
                <a:solidFill>
                  <a:schemeClr val="bg1">
                    <a:lumMod val="95000"/>
                  </a:schemeClr>
                </a:solidFill>
                <a:ea typeface="Cambria"/>
              </a:rPr>
              <a:t>S. M. D. a. H. Abas2, "‘Dyslexia Baca’ Mobile App – the learning ecosystem  for  Dyslexic  Children, " Reasearch Gate,  vol. OI:10.1109/ACSAT.2013.87, 2013.   </a:t>
            </a:r>
          </a:p>
          <a:p>
            <a:pPr marL="342900" indent="-342900">
              <a:buAutoNum type="arabicPeriod"/>
            </a:pPr>
            <a:endParaRPr lang="en-US" sz="2400">
              <a:solidFill>
                <a:schemeClr val="bg1">
                  <a:lumMod val="95000"/>
                </a:schemeClr>
              </a:solidFill>
              <a:ea typeface="Cambria"/>
            </a:endParaRPr>
          </a:p>
          <a:p>
            <a:pPr marL="342900" indent="-342900">
              <a:buAutoNum type="arabicPeriod"/>
            </a:pPr>
            <a:endParaRPr lang="en-US" sz="2400">
              <a:solidFill>
                <a:schemeClr val="bg1">
                  <a:lumMod val="95000"/>
                </a:schemeClr>
              </a:solidFill>
              <a:ea typeface="Cambria"/>
            </a:endParaRPr>
          </a:p>
          <a:p>
            <a:pPr marL="342900" indent="-342900">
              <a:buAutoNum type="arabicPeriod"/>
            </a:pPr>
            <a:r>
              <a:rPr lang="en-US" sz="2400">
                <a:solidFill>
                  <a:schemeClr val="bg1">
                    <a:lumMod val="95000"/>
                  </a:schemeClr>
                </a:solidFill>
                <a:ea typeface="Cambria"/>
              </a:rPr>
              <a:t>L. C. K. W. W. W. K. R. N. S. D. T. T.C.P </a:t>
            </a:r>
            <a:r>
              <a:rPr lang="en-US" sz="2400" err="1">
                <a:solidFill>
                  <a:schemeClr val="bg1">
                    <a:lumMod val="95000"/>
                  </a:schemeClr>
                </a:solidFill>
                <a:ea typeface="Cambria"/>
              </a:rPr>
              <a:t>Kularathna</a:t>
            </a:r>
            <a:r>
              <a:rPr lang="en-US" sz="2400">
                <a:solidFill>
                  <a:schemeClr val="bg1">
                    <a:lumMod val="95000"/>
                  </a:schemeClr>
                </a:solidFill>
                <a:ea typeface="Cambria"/>
              </a:rPr>
              <a:t>, "Yalu: Computer Game Based Solution to Screen Learning  Disabilities in Kids," semantic scholar, 2014.  </a:t>
            </a:r>
          </a:p>
          <a:p>
            <a:pPr marL="342900" indent="-342900">
              <a:buAutoNum type="arabicPeriod"/>
            </a:pPr>
            <a:endParaRPr lang="en-US" sz="2400">
              <a:solidFill>
                <a:schemeClr val="bg1">
                  <a:lumMod val="95000"/>
                </a:schemeClr>
              </a:solidFill>
              <a:ea typeface="Cambria"/>
            </a:endParaRPr>
          </a:p>
          <a:p>
            <a:pPr marL="342900" indent="-342900">
              <a:buAutoNum type="arabicPeriod"/>
            </a:pPr>
            <a:endParaRPr lang="en-US" sz="2400">
              <a:solidFill>
                <a:schemeClr val="bg1">
                  <a:lumMod val="95000"/>
                </a:schemeClr>
              </a:solidFill>
              <a:ea typeface="Cambria"/>
            </a:endParaRPr>
          </a:p>
          <a:p>
            <a:pPr marL="342900" indent="-342900">
              <a:buAutoNum type="arabicPeriod"/>
            </a:pPr>
            <a:r>
              <a:rPr lang="en-US" sz="2400">
                <a:solidFill>
                  <a:schemeClr val="bg1">
                    <a:lumMod val="95000"/>
                  </a:schemeClr>
                </a:solidFill>
                <a:ea typeface="Cambria"/>
              </a:rPr>
              <a:t>M. C. D. H. P. R. I. W. S. </a:t>
            </a:r>
            <a:r>
              <a:rPr lang="en-US" sz="2400" err="1">
                <a:solidFill>
                  <a:schemeClr val="bg1">
                    <a:lumMod val="95000"/>
                  </a:schemeClr>
                </a:solidFill>
                <a:ea typeface="Cambria"/>
              </a:rPr>
              <a:t>Thelijjagoda</a:t>
            </a:r>
            <a:r>
              <a:rPr lang="en-US" sz="2400">
                <a:solidFill>
                  <a:schemeClr val="bg1">
                    <a:lumMod val="95000"/>
                  </a:schemeClr>
                </a:solidFill>
                <a:ea typeface="Cambria"/>
              </a:rPr>
              <a:t>, "The Hope: An Interactive Mobile Solution to Overcome the Writing, Reading  and Speaking Weaknesses of Dyslexia," </a:t>
            </a:r>
            <a:r>
              <a:rPr lang="en-US" sz="2400" err="1">
                <a:solidFill>
                  <a:schemeClr val="bg1">
                    <a:lumMod val="95000"/>
                  </a:schemeClr>
                </a:solidFill>
                <a:ea typeface="Cambria"/>
              </a:rPr>
              <a:t>semanticscholar</a:t>
            </a:r>
            <a:r>
              <a:rPr lang="en-US" sz="2400">
                <a:solidFill>
                  <a:schemeClr val="bg1">
                    <a:lumMod val="95000"/>
                  </a:schemeClr>
                </a:solidFill>
                <a:ea typeface="Cambria"/>
              </a:rPr>
              <a:t>, 2019.  </a:t>
            </a:r>
          </a:p>
          <a:p>
            <a:pPr marL="342900" indent="-342900">
              <a:buAutoNum type="arabicPeriod"/>
            </a:pPr>
            <a:endParaRPr lang="en-US" sz="2400">
              <a:solidFill>
                <a:schemeClr val="bg1">
                  <a:lumMod val="95000"/>
                </a:schemeClr>
              </a:solidFill>
              <a:ea typeface="Cambria"/>
            </a:endParaRPr>
          </a:p>
          <a:p>
            <a:pPr marL="342900" indent="-342900">
              <a:buAutoNum type="arabicPeriod"/>
            </a:pPr>
            <a:endParaRPr lang="en-US" sz="2400">
              <a:solidFill>
                <a:schemeClr val="bg1">
                  <a:lumMod val="95000"/>
                </a:schemeClr>
              </a:solidFill>
              <a:ea typeface="Cambria"/>
            </a:endParaRPr>
          </a:p>
          <a:p>
            <a:pPr marL="342900" indent="-342900">
              <a:buAutoNum type="arabicPeriod"/>
            </a:pPr>
            <a:r>
              <a:rPr lang="en-US" sz="2400">
                <a:solidFill>
                  <a:schemeClr val="bg1">
                    <a:lumMod val="95000"/>
                  </a:schemeClr>
                </a:solidFill>
                <a:ea typeface="Cambria"/>
              </a:rPr>
              <a:t>D. P. U. G. I. J. T. E. S. T. Sampath S. Rajapakse, "ALEXZA: A Mobile Application For Dyslexics Utilizing Artificial  Intelligence And Machine Learning Concepts," </a:t>
            </a:r>
            <a:r>
              <a:rPr lang="en-US" sz="2400" err="1">
                <a:solidFill>
                  <a:schemeClr val="bg1">
                    <a:lumMod val="95000"/>
                  </a:schemeClr>
                </a:solidFill>
                <a:ea typeface="Cambria"/>
              </a:rPr>
              <a:t>semanticscholar</a:t>
            </a:r>
            <a:r>
              <a:rPr lang="en-US" sz="2400">
                <a:solidFill>
                  <a:schemeClr val="bg1">
                    <a:lumMod val="95000"/>
                  </a:schemeClr>
                </a:solidFill>
                <a:ea typeface="Cambria"/>
              </a:rPr>
              <a:t>, 2018.  </a:t>
            </a:r>
          </a:p>
          <a:p>
            <a:pPr marL="342900" indent="-342900">
              <a:buAutoNum type="arabicPeriod"/>
            </a:pPr>
            <a:endParaRPr lang="en-US" sz="2400">
              <a:solidFill>
                <a:schemeClr val="bg1">
                  <a:lumMod val="95000"/>
                </a:schemeClr>
              </a:solidFill>
              <a:ea typeface="Cambria"/>
            </a:endParaRPr>
          </a:p>
          <a:p>
            <a:pPr marL="342900" indent="-342900">
              <a:buAutoNum type="arabicPeriod"/>
            </a:pPr>
            <a:endParaRPr lang="en-US" sz="2400">
              <a:solidFill>
                <a:schemeClr val="bg1">
                  <a:lumMod val="95000"/>
                </a:schemeClr>
              </a:solidFill>
              <a:ea typeface="Cambria"/>
            </a:endParaRPr>
          </a:p>
          <a:p>
            <a:pPr marL="342900" indent="-342900">
              <a:buAutoNum type="arabicPeriod"/>
            </a:pPr>
            <a:r>
              <a:rPr lang="en-US" sz="2400">
                <a:solidFill>
                  <a:schemeClr val="bg1">
                    <a:lumMod val="95000"/>
                  </a:schemeClr>
                </a:solidFill>
                <a:ea typeface="Cambria"/>
              </a:rPr>
              <a:t>S. T. S. H. T. </a:t>
            </a:r>
            <a:r>
              <a:rPr lang="en-US" sz="2400" err="1">
                <a:solidFill>
                  <a:schemeClr val="bg1">
                    <a:lumMod val="95000"/>
                  </a:schemeClr>
                </a:solidFill>
                <a:ea typeface="Cambria"/>
              </a:rPr>
              <a:t>Lakchani</a:t>
            </a:r>
            <a:r>
              <a:rPr lang="en-US" sz="2400">
                <a:solidFill>
                  <a:schemeClr val="bg1">
                    <a:lumMod val="95000"/>
                  </a:schemeClr>
                </a:solidFill>
                <a:ea typeface="Cambria"/>
              </a:rPr>
              <a:t> </a:t>
            </a:r>
            <a:r>
              <a:rPr lang="en-US" sz="2400" err="1">
                <a:solidFill>
                  <a:schemeClr val="bg1">
                    <a:lumMod val="95000"/>
                  </a:schemeClr>
                </a:solidFill>
                <a:ea typeface="Cambria"/>
              </a:rPr>
              <a:t>Sandathara</a:t>
            </a:r>
            <a:r>
              <a:rPr lang="en-US" sz="2400">
                <a:solidFill>
                  <a:schemeClr val="bg1">
                    <a:lumMod val="95000"/>
                  </a:schemeClr>
                </a:solidFill>
                <a:ea typeface="Cambria"/>
              </a:rPr>
              <a:t>, "</a:t>
            </a:r>
            <a:r>
              <a:rPr lang="en-US" sz="2400" err="1">
                <a:solidFill>
                  <a:schemeClr val="bg1">
                    <a:lumMod val="95000"/>
                  </a:schemeClr>
                </a:solidFill>
                <a:ea typeface="Cambria"/>
              </a:rPr>
              <a:t>Arunalu</a:t>
            </a:r>
            <a:r>
              <a:rPr lang="en-US" sz="2400">
                <a:solidFill>
                  <a:schemeClr val="bg1">
                    <a:lumMod val="95000"/>
                  </a:schemeClr>
                </a:solidFill>
                <a:ea typeface="Cambria"/>
              </a:rPr>
              <a:t>: Learning Ecosystem to Overcome Sinhala," </a:t>
            </a:r>
            <a:r>
              <a:rPr lang="en-US" sz="2400" err="1">
                <a:solidFill>
                  <a:schemeClr val="bg1">
                    <a:lumMod val="95000"/>
                  </a:schemeClr>
                </a:solidFill>
                <a:ea typeface="Cambria"/>
              </a:rPr>
              <a:t>ReaserachGate</a:t>
            </a:r>
            <a:r>
              <a:rPr lang="en-US" sz="2400">
                <a:solidFill>
                  <a:schemeClr val="bg1">
                    <a:lumMod val="95000"/>
                  </a:schemeClr>
                </a:solidFill>
                <a:ea typeface="Cambria"/>
              </a:rPr>
              <a:t>, 2020.  </a:t>
            </a:r>
          </a:p>
        </p:txBody>
      </p:sp>
    </p:spTree>
    <p:extLst>
      <p:ext uri="{BB962C8B-B14F-4D97-AF65-F5344CB8AC3E}">
        <p14:creationId xmlns:p14="http://schemas.microsoft.com/office/powerpoint/2010/main" val="3772767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F4343-7DBC-7707-829B-6DE7ED9DC42F}"/>
              </a:ext>
            </a:extLst>
          </p:cNvPr>
          <p:cNvSpPr txBox="1"/>
          <p:nvPr/>
        </p:nvSpPr>
        <p:spPr>
          <a:xfrm>
            <a:off x="2952750" y="3545299"/>
            <a:ext cx="12382500" cy="4278094"/>
          </a:xfrm>
          <a:prstGeom prst="rect">
            <a:avLst/>
          </a:prstGeom>
          <a:noFill/>
        </p:spPr>
        <p:txBody>
          <a:bodyPr wrap="square">
            <a:spAutoFit/>
          </a:bodyPr>
          <a:lstStyle/>
          <a:p>
            <a:pPr algn="ctr"/>
            <a:r>
              <a:rPr lang="en-US" sz="5400">
                <a:solidFill>
                  <a:schemeClr val="bg1"/>
                </a:solidFill>
              </a:rPr>
              <a:t> IT20088828 </a:t>
            </a:r>
          </a:p>
          <a:p>
            <a:pPr algn="ctr"/>
            <a:r>
              <a:rPr lang="en-US" sz="5400">
                <a:solidFill>
                  <a:schemeClr val="bg1"/>
                </a:solidFill>
              </a:rPr>
              <a:t>E.N.D.S. </a:t>
            </a:r>
            <a:r>
              <a:rPr lang="en-US" sz="5400" err="1">
                <a:solidFill>
                  <a:schemeClr val="bg1"/>
                </a:solidFill>
              </a:rPr>
              <a:t>Elamaldeniya</a:t>
            </a:r>
            <a:r>
              <a:rPr lang="en-US" sz="5400">
                <a:solidFill>
                  <a:schemeClr val="bg1"/>
                </a:solidFill>
              </a:rPr>
              <a:t> </a:t>
            </a:r>
          </a:p>
          <a:p>
            <a:pPr algn="ctr"/>
            <a:br>
              <a:rPr lang="en-US" sz="5400">
                <a:solidFill>
                  <a:schemeClr val="bg1"/>
                </a:solidFill>
              </a:rPr>
            </a:br>
            <a:r>
              <a:rPr lang="en-US" sz="2800" b="1">
                <a:solidFill>
                  <a:schemeClr val="bg1"/>
                </a:solidFill>
                <a:latin typeface="Arial"/>
                <a:ea typeface="Arial"/>
                <a:cs typeface="Arial"/>
                <a:sym typeface="Arial"/>
              </a:rPr>
              <a:t>BSc(Hons) in Information Technology Specializing in  Information Technology</a:t>
            </a:r>
            <a:endParaRPr lang="en-US" sz="2800">
              <a:solidFill>
                <a:schemeClr val="bg1"/>
              </a:solidFill>
            </a:endParaRPr>
          </a:p>
          <a:p>
            <a:pPr algn="ctr"/>
            <a:endParaRPr lang="en-US" sz="5400">
              <a:solidFill>
                <a:schemeClr val="bg1"/>
              </a:solidFill>
            </a:endParaRPr>
          </a:p>
        </p:txBody>
      </p:sp>
      <p:pic>
        <p:nvPicPr>
          <p:cNvPr id="2" name="Picture 3">
            <a:extLst>
              <a:ext uri="{FF2B5EF4-FFF2-40B4-BE49-F238E27FC236}">
                <a16:creationId xmlns:a16="http://schemas.microsoft.com/office/drawing/2014/main" id="{0250E490-F701-855E-6ABE-DB9ADF7C0B5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03435" y="1035326"/>
            <a:ext cx="2368826" cy="2286000"/>
          </a:xfrm>
          <a:prstGeom prst="rect">
            <a:avLst/>
          </a:prstGeom>
        </p:spPr>
      </p:pic>
    </p:spTree>
    <p:extLst>
      <p:ext uri="{BB962C8B-B14F-4D97-AF65-F5344CB8AC3E}">
        <p14:creationId xmlns:p14="http://schemas.microsoft.com/office/powerpoint/2010/main" val="3557316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B053D1-4321-C16F-7B4C-510BC41DFB29}"/>
              </a:ext>
            </a:extLst>
          </p:cNvPr>
          <p:cNvSpPr txBox="1"/>
          <p:nvPr/>
        </p:nvSpPr>
        <p:spPr>
          <a:xfrm>
            <a:off x="457200" y="457200"/>
            <a:ext cx="17526000" cy="118824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1371600">
              <a:spcBef>
                <a:spcPct val="0"/>
              </a:spcBef>
              <a:spcAft>
                <a:spcPts val="600"/>
              </a:spcAft>
            </a:pPr>
            <a:r>
              <a:rPr lang="en-US" sz="6600" kern="1200">
                <a:solidFill>
                  <a:schemeClr val="bg1"/>
                </a:solidFill>
                <a:latin typeface="Bebas Neue Bold"/>
                <a:ea typeface="+mj-ea"/>
                <a:cs typeface="Adobe Devanagari" pitchFamily="18" charset="0"/>
              </a:rPr>
              <a:t>COMPONENT 04</a:t>
            </a:r>
          </a:p>
        </p:txBody>
      </p:sp>
      <p:pic>
        <p:nvPicPr>
          <p:cNvPr id="6" name="Picture 7">
            <a:extLst>
              <a:ext uri="{FF2B5EF4-FFF2-40B4-BE49-F238E27FC236}">
                <a16:creationId xmlns:a16="http://schemas.microsoft.com/office/drawing/2014/main" id="{E1A4F48F-4665-3360-6684-4A29B15DFFC1}"/>
              </a:ext>
            </a:extLst>
          </p:cNvPr>
          <p:cNvPicPr>
            <a:picLocks noChangeAspect="1"/>
          </p:cNvPicPr>
          <p:nvPr/>
        </p:nvPicPr>
        <p:blipFill>
          <a:blip r:embed="rId2"/>
          <a:stretch>
            <a:fillRect/>
          </a:stretch>
        </p:blipFill>
        <p:spPr>
          <a:xfrm>
            <a:off x="-191904" y="2400302"/>
            <a:ext cx="4260068" cy="6788945"/>
          </a:xfrm>
          <a:prstGeom prst="rect">
            <a:avLst/>
          </a:prstGeom>
          <a:noFill/>
        </p:spPr>
      </p:pic>
      <p:sp>
        <p:nvSpPr>
          <p:cNvPr id="4" name="TextBox 3">
            <a:extLst>
              <a:ext uri="{FF2B5EF4-FFF2-40B4-BE49-F238E27FC236}">
                <a16:creationId xmlns:a16="http://schemas.microsoft.com/office/drawing/2014/main" id="{4793B379-CA45-A9A3-3660-E330151BBFDE}"/>
              </a:ext>
            </a:extLst>
          </p:cNvPr>
          <p:cNvSpPr txBox="1"/>
          <p:nvPr/>
        </p:nvSpPr>
        <p:spPr>
          <a:xfrm>
            <a:off x="3597965" y="2400301"/>
            <a:ext cx="14868938" cy="5331207"/>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1371600">
              <a:spcBef>
                <a:spcPct val="20000"/>
              </a:spcBef>
            </a:pPr>
            <a:r>
              <a:rPr lang="en-US" sz="5400">
                <a:solidFill>
                  <a:schemeClr val="bg1"/>
                </a:solidFill>
                <a:latin typeface="Bebas Neue Bold"/>
              </a:rPr>
              <a:t>Researching on rapid naming dyslexia and focusing on reading disabilities faced by dyslexic students. </a:t>
            </a:r>
          </a:p>
        </p:txBody>
      </p:sp>
      <p:sp>
        <p:nvSpPr>
          <p:cNvPr id="8" name="Rectangle 7">
            <a:extLst>
              <a:ext uri="{FF2B5EF4-FFF2-40B4-BE49-F238E27FC236}">
                <a16:creationId xmlns:a16="http://schemas.microsoft.com/office/drawing/2014/main" id="{31F5AFF0-587E-B1DD-DE1C-A00B95E61CC6}"/>
              </a:ext>
            </a:extLst>
          </p:cNvPr>
          <p:cNvSpPr/>
          <p:nvPr/>
        </p:nvSpPr>
        <p:spPr>
          <a:xfrm>
            <a:off x="6172200" y="979170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IT20088828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Elamaldeniya</a:t>
            </a:r>
            <a:r>
              <a:rPr lang="en-US">
                <a:solidFill>
                  <a:schemeClr val="tx1"/>
                </a:solidFill>
              </a:rPr>
              <a:t> E.N.D.S. </a:t>
            </a:r>
            <a:r>
              <a:rPr lang="en-US" sz="1800">
                <a:solidFill>
                  <a:schemeClr val="tx1"/>
                </a:solidFill>
              </a:rPr>
              <a:t>| TMP-23-034</a:t>
            </a:r>
            <a:r>
              <a:rPr lang="en-US">
                <a:solidFill>
                  <a:schemeClr val="tx1"/>
                </a:solidFill>
              </a:rPr>
              <a:t> </a:t>
            </a:r>
            <a:endParaRPr lang="en-US" sz="1800" b="0">
              <a:solidFill>
                <a:schemeClr val="tx1"/>
              </a:solidFill>
            </a:endParaRPr>
          </a:p>
        </p:txBody>
      </p:sp>
    </p:spTree>
    <p:extLst>
      <p:ext uri="{BB962C8B-B14F-4D97-AF65-F5344CB8AC3E}">
        <p14:creationId xmlns:p14="http://schemas.microsoft.com/office/powerpoint/2010/main" val="280907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FDFB82-A359-E1AF-8FC7-E1FBDDF5611E}"/>
              </a:ext>
            </a:extLst>
          </p:cNvPr>
          <p:cNvSpPr>
            <a:spLocks noGrp="1"/>
          </p:cNvSpPr>
          <p:nvPr>
            <p:ph sz="half" idx="1"/>
          </p:nvPr>
        </p:nvSpPr>
        <p:spPr>
          <a:xfrm>
            <a:off x="914400" y="2400302"/>
            <a:ext cx="17265732" cy="6788945"/>
          </a:xfrm>
        </p:spPr>
        <p:txBody>
          <a:bodyPr vert="horz" lIns="91440" tIns="45720" rIns="91440" bIns="45720" rtlCol="0" anchor="t">
            <a:noAutofit/>
          </a:bodyPr>
          <a:lstStyle/>
          <a:p>
            <a:r>
              <a:rPr lang="en-US" sz="3200">
                <a:solidFill>
                  <a:schemeClr val="bg1"/>
                </a:solidFill>
                <a:ea typeface="+mn-lt"/>
                <a:cs typeface="+mn-lt"/>
              </a:rPr>
              <a:t>Rapid naming dyslexia is a specific type of dyslexia that affects a person's ability to quickly and accurately name familiar objects, letters, or numbers.</a:t>
            </a:r>
            <a:endParaRPr lang="en-US" sz="3200">
              <a:solidFill>
                <a:schemeClr val="bg1"/>
              </a:solidFill>
              <a:ea typeface="Cambria"/>
            </a:endParaRPr>
          </a:p>
          <a:p>
            <a:endParaRPr lang="en-US" sz="3200">
              <a:solidFill>
                <a:schemeClr val="bg1"/>
              </a:solidFill>
              <a:ea typeface="+mn-lt"/>
              <a:cs typeface="+mn-lt"/>
            </a:endParaRPr>
          </a:p>
          <a:p>
            <a:r>
              <a:rPr lang="en-US" sz="3200">
                <a:solidFill>
                  <a:schemeClr val="bg1"/>
                </a:solidFill>
                <a:ea typeface="+mn-lt"/>
                <a:cs typeface="+mn-lt"/>
              </a:rPr>
              <a:t>People with rapid naming dyslexia often struggle with reading fluency and may have difficulty recognizing and decoding words.</a:t>
            </a:r>
            <a:endParaRPr lang="en-US" sz="3200">
              <a:solidFill>
                <a:schemeClr val="bg1"/>
              </a:solidFill>
              <a:ea typeface="Cambria"/>
            </a:endParaRPr>
          </a:p>
          <a:p>
            <a:endParaRPr lang="en-US" sz="3200">
              <a:solidFill>
                <a:schemeClr val="bg1"/>
              </a:solidFill>
              <a:ea typeface="+mn-lt"/>
              <a:cs typeface="+mn-lt"/>
            </a:endParaRPr>
          </a:p>
          <a:p>
            <a:r>
              <a:rPr lang="en-US" sz="3200">
                <a:solidFill>
                  <a:schemeClr val="bg1"/>
                </a:solidFill>
                <a:ea typeface="+mn-lt"/>
                <a:cs typeface="+mn-lt"/>
              </a:rPr>
              <a:t>Rapid naming dyslexia is often diagnosed through a series of cognitive and reading tests that assess an individual's ability to recognize and process visual information.</a:t>
            </a:r>
            <a:endParaRPr lang="en-US" sz="3200">
              <a:solidFill>
                <a:schemeClr val="bg1"/>
              </a:solidFill>
              <a:ea typeface="Cambria"/>
            </a:endParaRPr>
          </a:p>
          <a:p>
            <a:pPr marL="0" indent="0">
              <a:buNone/>
            </a:pPr>
            <a:endParaRPr lang="en-US" sz="3200">
              <a:solidFill>
                <a:schemeClr val="bg1"/>
              </a:solidFill>
              <a:ea typeface="Cambria"/>
            </a:endParaRPr>
          </a:p>
          <a:p>
            <a:endParaRPr lang="en-US">
              <a:ea typeface="Cambria"/>
            </a:endParaRPr>
          </a:p>
        </p:txBody>
      </p:sp>
      <p:sp>
        <p:nvSpPr>
          <p:cNvPr id="6" name="TextBox 5">
            <a:extLst>
              <a:ext uri="{FF2B5EF4-FFF2-40B4-BE49-F238E27FC236}">
                <a16:creationId xmlns:a16="http://schemas.microsoft.com/office/drawing/2014/main" id="{EE503478-20B5-527A-5CEB-2266C21299C2}"/>
              </a:ext>
            </a:extLst>
          </p:cNvPr>
          <p:cNvSpPr txBox="1"/>
          <p:nvPr/>
        </p:nvSpPr>
        <p:spPr>
          <a:xfrm>
            <a:off x="2804308" y="314423"/>
            <a:ext cx="12382500" cy="1200329"/>
          </a:xfrm>
          <a:prstGeom prst="rect">
            <a:avLst/>
          </a:prstGeom>
          <a:noFill/>
        </p:spPr>
        <p:txBody>
          <a:bodyPr wrap="square" lIns="91440" tIns="45720" rIns="91440" bIns="45720" anchor="t">
            <a:spAutoFit/>
          </a:bodyPr>
          <a:lstStyle/>
          <a:p>
            <a:pPr algn="ctr"/>
            <a:r>
              <a:rPr lang="en-US" sz="7200">
                <a:solidFill>
                  <a:schemeClr val="bg1"/>
                </a:solidFill>
                <a:latin typeface="Bebas Neue Bold"/>
              </a:rPr>
              <a:t>WHAT is </a:t>
            </a:r>
            <a:r>
              <a:rPr lang="en-US" sz="7200">
                <a:solidFill>
                  <a:srgbClr val="FFC000"/>
                </a:solidFill>
                <a:latin typeface="Bebas Neue Bold"/>
              </a:rPr>
              <a:t>RAPID NAMING dyslexia?  </a:t>
            </a:r>
            <a:endParaRPr lang="en-US" sz="7200">
              <a:solidFill>
                <a:srgbClr val="FFC000"/>
              </a:solidFill>
              <a:latin typeface="Bebas Neue Bold" panose="020B0604020202020204" charset="0"/>
            </a:endParaRPr>
          </a:p>
        </p:txBody>
      </p:sp>
    </p:spTree>
    <p:extLst>
      <p:ext uri="{BB962C8B-B14F-4D97-AF65-F5344CB8AC3E}">
        <p14:creationId xmlns:p14="http://schemas.microsoft.com/office/powerpoint/2010/main" val="13417490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4F68-EAB2-6AAE-B9A1-851757DA54D5}"/>
              </a:ext>
            </a:extLst>
          </p:cNvPr>
          <p:cNvSpPr>
            <a:spLocks noGrp="1"/>
          </p:cNvSpPr>
          <p:nvPr>
            <p:ph type="title"/>
          </p:nvPr>
        </p:nvSpPr>
        <p:spPr/>
        <p:txBody>
          <a:bodyPr vert="horz" lIns="91440" tIns="45720" rIns="91440" bIns="45720" rtlCol="0" anchor="ctr">
            <a:noAutofit/>
          </a:bodyPr>
          <a:lstStyle/>
          <a:p>
            <a:r>
              <a:rPr lang="en-US" sz="7200">
                <a:solidFill>
                  <a:schemeClr val="bg1"/>
                </a:solidFill>
                <a:latin typeface="Bebas Neue Bold"/>
              </a:rPr>
              <a:t>Research </a:t>
            </a:r>
            <a:r>
              <a:rPr lang="en-US" sz="7200">
                <a:solidFill>
                  <a:srgbClr val="FFC000"/>
                </a:solidFill>
                <a:latin typeface="Bebas Neue Bold"/>
              </a:rPr>
              <a:t>problem </a:t>
            </a:r>
            <a:endParaRPr lang="en-US">
              <a:latin typeface="Bebas Neue Bold"/>
            </a:endParaRPr>
          </a:p>
        </p:txBody>
      </p:sp>
      <p:sp>
        <p:nvSpPr>
          <p:cNvPr id="3" name="Content Placeholder 2">
            <a:extLst>
              <a:ext uri="{FF2B5EF4-FFF2-40B4-BE49-F238E27FC236}">
                <a16:creationId xmlns:a16="http://schemas.microsoft.com/office/drawing/2014/main" id="{54EB5637-D411-D502-0CFF-57B49057FB8A}"/>
              </a:ext>
            </a:extLst>
          </p:cNvPr>
          <p:cNvSpPr>
            <a:spLocks noGrp="1"/>
          </p:cNvSpPr>
          <p:nvPr>
            <p:ph sz="half" idx="1"/>
          </p:nvPr>
        </p:nvSpPr>
        <p:spPr>
          <a:xfrm>
            <a:off x="825335" y="2147951"/>
            <a:ext cx="16330550" cy="6788945"/>
          </a:xfrm>
        </p:spPr>
        <p:txBody>
          <a:bodyPr vert="horz" lIns="91440" tIns="45720" rIns="91440" bIns="45720" rtlCol="0" anchor="t">
            <a:normAutofit/>
          </a:bodyPr>
          <a:lstStyle/>
          <a:p>
            <a:r>
              <a:rPr lang="en-US" sz="3200">
                <a:solidFill>
                  <a:schemeClr val="bg1"/>
                </a:solidFill>
                <a:ea typeface="+mn-lt"/>
                <a:cs typeface="+mn-lt"/>
              </a:rPr>
              <a:t>What specific reading difficulties are faced by dyslexic students with rapid naming dyslexia?</a:t>
            </a:r>
            <a:endParaRPr lang="en-US" sz="3200">
              <a:solidFill>
                <a:schemeClr val="bg1"/>
              </a:solidFill>
              <a:ea typeface="Cambria"/>
            </a:endParaRPr>
          </a:p>
          <a:p>
            <a:endParaRPr lang="en-US" sz="3200">
              <a:solidFill>
                <a:schemeClr val="bg1"/>
              </a:solidFill>
              <a:ea typeface="+mn-lt"/>
              <a:cs typeface="+mn-lt"/>
            </a:endParaRPr>
          </a:p>
          <a:p>
            <a:r>
              <a:rPr lang="en-US" sz="3200">
                <a:solidFill>
                  <a:schemeClr val="bg1"/>
                </a:solidFill>
                <a:ea typeface="+mn-lt"/>
                <a:cs typeface="+mn-lt"/>
              </a:rPr>
              <a:t>How does rapid naming dyslexia impact the reading speed and accuracy of dyslexic students?</a:t>
            </a:r>
            <a:endParaRPr lang="en-US" sz="3200">
              <a:solidFill>
                <a:schemeClr val="bg1"/>
              </a:solidFill>
              <a:ea typeface="Cambria"/>
            </a:endParaRPr>
          </a:p>
          <a:p>
            <a:endParaRPr lang="en-US" sz="3200">
              <a:solidFill>
                <a:schemeClr val="bg1"/>
              </a:solidFill>
              <a:ea typeface="+mn-lt"/>
              <a:cs typeface="+mn-lt"/>
            </a:endParaRPr>
          </a:p>
          <a:p>
            <a:r>
              <a:rPr lang="en-US" sz="3200">
                <a:solidFill>
                  <a:schemeClr val="bg1"/>
                </a:solidFill>
                <a:ea typeface="+mn-lt"/>
                <a:cs typeface="+mn-lt"/>
              </a:rPr>
              <a:t>What effective interventions can be used to improve the reading skills of dyslexic students with rapid naming dyslexia?</a:t>
            </a:r>
            <a:endParaRPr lang="en-US" sz="3200">
              <a:solidFill>
                <a:schemeClr val="bg1"/>
              </a:solidFill>
              <a:ea typeface="Cambria"/>
            </a:endParaRPr>
          </a:p>
          <a:p>
            <a:endParaRPr lang="en-US" sz="3200">
              <a:solidFill>
                <a:schemeClr val="bg1"/>
              </a:solidFill>
              <a:ea typeface="+mn-lt"/>
              <a:cs typeface="+mn-lt"/>
            </a:endParaRPr>
          </a:p>
          <a:p>
            <a:r>
              <a:rPr lang="en-US" sz="3200">
                <a:solidFill>
                  <a:schemeClr val="bg1"/>
                </a:solidFill>
                <a:ea typeface="+mn-lt"/>
                <a:cs typeface="+mn-lt"/>
              </a:rPr>
              <a:t>How can assistive technology be used to support the reading skills of dyslexic students with rapid naming dyslexia?</a:t>
            </a:r>
            <a:endParaRPr lang="en-US" sz="3200">
              <a:solidFill>
                <a:schemeClr val="bg1"/>
              </a:solidFill>
            </a:endParaRPr>
          </a:p>
          <a:p>
            <a:endParaRPr lang="en-US">
              <a:ea typeface="Cambria"/>
            </a:endParaRPr>
          </a:p>
        </p:txBody>
      </p:sp>
      <p:sp>
        <p:nvSpPr>
          <p:cNvPr id="7" name="Rectangle 6">
            <a:extLst>
              <a:ext uri="{FF2B5EF4-FFF2-40B4-BE49-F238E27FC236}">
                <a16:creationId xmlns:a16="http://schemas.microsoft.com/office/drawing/2014/main" id="{C70F9B4E-91C9-007F-04D2-5CC0FE155AB6}"/>
              </a:ext>
            </a:extLst>
          </p:cNvPr>
          <p:cNvSpPr/>
          <p:nvPr/>
        </p:nvSpPr>
        <p:spPr>
          <a:xfrm>
            <a:off x="5578434" y="983623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IT20088828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Elamaldeniya</a:t>
            </a:r>
            <a:r>
              <a:rPr lang="en-US">
                <a:solidFill>
                  <a:schemeClr val="tx1"/>
                </a:solidFill>
              </a:rPr>
              <a:t> E.N.D.S. </a:t>
            </a:r>
            <a:r>
              <a:rPr lang="en-US" sz="1800">
                <a:solidFill>
                  <a:schemeClr val="tx1"/>
                </a:solidFill>
              </a:rPr>
              <a:t>| TMP-23-034</a:t>
            </a:r>
            <a:r>
              <a:rPr lang="en-US">
                <a:solidFill>
                  <a:schemeClr val="tx1"/>
                </a:solidFill>
              </a:rPr>
              <a:t> </a:t>
            </a:r>
            <a:endParaRPr lang="en-US" sz="1800" b="0">
              <a:solidFill>
                <a:schemeClr val="tx1"/>
              </a:solidFill>
            </a:endParaRPr>
          </a:p>
        </p:txBody>
      </p:sp>
    </p:spTree>
    <p:extLst>
      <p:ext uri="{BB962C8B-B14F-4D97-AF65-F5344CB8AC3E}">
        <p14:creationId xmlns:p14="http://schemas.microsoft.com/office/powerpoint/2010/main" val="1259719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0F7DD-5D06-443C-53DA-D8E89B4C7CD3}"/>
              </a:ext>
            </a:extLst>
          </p:cNvPr>
          <p:cNvSpPr>
            <a:spLocks noGrp="1"/>
          </p:cNvSpPr>
          <p:nvPr>
            <p:ph type="title"/>
          </p:nvPr>
        </p:nvSpPr>
        <p:spPr>
          <a:xfrm>
            <a:off x="457200" y="457201"/>
            <a:ext cx="17526000" cy="923330"/>
          </a:xfrm>
        </p:spPr>
        <p:txBody>
          <a:bodyPr>
            <a:normAutofit fontScale="90000"/>
          </a:bodyPr>
          <a:lstStyle/>
          <a:p>
            <a:r>
              <a:rPr lang="en-US">
                <a:solidFill>
                  <a:schemeClr val="bg1"/>
                </a:solidFill>
              </a:rPr>
              <a:t> </a:t>
            </a:r>
          </a:p>
        </p:txBody>
      </p:sp>
      <p:sp>
        <p:nvSpPr>
          <p:cNvPr id="3" name="Content Placeholder 2">
            <a:extLst>
              <a:ext uri="{FF2B5EF4-FFF2-40B4-BE49-F238E27FC236}">
                <a16:creationId xmlns:a16="http://schemas.microsoft.com/office/drawing/2014/main" id="{DB7E7054-4D83-FFDB-C4B3-047D5CFE1A9B}"/>
              </a:ext>
            </a:extLst>
          </p:cNvPr>
          <p:cNvSpPr>
            <a:spLocks noGrp="1"/>
          </p:cNvSpPr>
          <p:nvPr>
            <p:ph idx="1"/>
          </p:nvPr>
        </p:nvSpPr>
        <p:spPr>
          <a:xfrm>
            <a:off x="457200" y="1714500"/>
            <a:ext cx="17344103" cy="7444248"/>
          </a:xfrm>
        </p:spPr>
        <p:txBody>
          <a:bodyPr>
            <a:normAutofit/>
          </a:bodyPr>
          <a:lstStyle/>
          <a:p>
            <a:pPr algn="l">
              <a:buFont typeface="Arial" panose="020B0604020202020204" pitchFamily="34" charset="0"/>
              <a:buChar char="•"/>
            </a:pPr>
            <a:endParaRPr lang="en-US" sz="3200" b="0" i="0">
              <a:solidFill>
                <a:schemeClr val="bg1"/>
              </a:solidFill>
              <a:effectLst/>
            </a:endParaRPr>
          </a:p>
          <a:p>
            <a:pPr algn="l">
              <a:buFont typeface="Arial" panose="020B0604020202020204" pitchFamily="34" charset="0"/>
              <a:buChar char="•"/>
            </a:pPr>
            <a:endParaRPr lang="en-US" sz="3200">
              <a:solidFill>
                <a:schemeClr val="bg1"/>
              </a:solidFill>
            </a:endParaRPr>
          </a:p>
          <a:p>
            <a:pPr algn="l">
              <a:buFont typeface="Arial" panose="020B0604020202020204" pitchFamily="34" charset="0"/>
              <a:buChar char="•"/>
            </a:pPr>
            <a:r>
              <a:rPr lang="en-US" sz="3200" b="0" i="0">
                <a:solidFill>
                  <a:schemeClr val="bg1"/>
                </a:solidFill>
                <a:effectLst/>
              </a:rPr>
              <a:t>Primary students with dyslexia face challenges in learning their native language, Sinhala.</a:t>
            </a:r>
          </a:p>
          <a:p>
            <a:pPr algn="l">
              <a:buFont typeface="Arial" panose="020B0604020202020204" pitchFamily="34" charset="0"/>
              <a:buChar char="•"/>
            </a:pPr>
            <a:endParaRPr lang="en-US" sz="3200" b="0" i="0">
              <a:solidFill>
                <a:schemeClr val="bg1"/>
              </a:solidFill>
              <a:effectLst/>
            </a:endParaRPr>
          </a:p>
          <a:p>
            <a:pPr algn="l">
              <a:buFont typeface="Arial" panose="020B0604020202020204" pitchFamily="34" charset="0"/>
              <a:buChar char="•"/>
            </a:pPr>
            <a:r>
              <a:rPr lang="en-US" sz="3200" b="0" i="0">
                <a:solidFill>
                  <a:schemeClr val="bg1"/>
                </a:solidFill>
                <a:effectLst/>
              </a:rPr>
              <a:t>Traditional teaching methods may not be effective for these students.</a:t>
            </a:r>
          </a:p>
          <a:p>
            <a:pPr algn="l">
              <a:buFont typeface="Arial" panose="020B0604020202020204" pitchFamily="34" charset="0"/>
              <a:buChar char="•"/>
            </a:pPr>
            <a:endParaRPr lang="en-US" sz="3200" b="0" i="0">
              <a:solidFill>
                <a:schemeClr val="bg1"/>
              </a:solidFill>
              <a:effectLst/>
            </a:endParaRPr>
          </a:p>
          <a:p>
            <a:pPr algn="l">
              <a:buFont typeface="Arial" panose="020B0604020202020204" pitchFamily="34" charset="0"/>
              <a:buChar char="•"/>
            </a:pPr>
            <a:r>
              <a:rPr lang="en-US" sz="3200">
                <a:solidFill>
                  <a:schemeClr val="bg1"/>
                </a:solidFill>
              </a:rPr>
              <a:t>A </a:t>
            </a:r>
            <a:r>
              <a:rPr lang="en-US" sz="3200" b="0" i="0">
                <a:solidFill>
                  <a:schemeClr val="bg1"/>
                </a:solidFill>
                <a:effectLst/>
              </a:rPr>
              <a:t>mobile application that is specifically designed to cater to the learning needs of primary students with dyslexia.</a:t>
            </a:r>
          </a:p>
          <a:p>
            <a:pPr algn="l">
              <a:buFont typeface="Arial" panose="020B0604020202020204" pitchFamily="34" charset="0"/>
              <a:buChar char="•"/>
            </a:pPr>
            <a:endParaRPr lang="en-US" sz="3200" b="0" i="0">
              <a:solidFill>
                <a:schemeClr val="bg1"/>
              </a:solidFill>
              <a:effectLst/>
            </a:endParaRPr>
          </a:p>
          <a:p>
            <a:pPr algn="l">
              <a:buFont typeface="Arial" panose="020B0604020202020204" pitchFamily="34" charset="0"/>
              <a:buChar char="•"/>
            </a:pPr>
            <a:r>
              <a:rPr lang="en-US" sz="3200" b="0" i="0">
                <a:solidFill>
                  <a:schemeClr val="bg1"/>
                </a:solidFill>
                <a:effectLst/>
              </a:rPr>
              <a:t>The development and effectiveness of such an application need to be researched and evaluated to ensure that it is a useful and impactful tool for these students.</a:t>
            </a:r>
          </a:p>
          <a:p>
            <a:pPr marL="0" indent="0" algn="ctr">
              <a:buNone/>
            </a:pPr>
            <a:endParaRPr lang="en-US">
              <a:solidFill>
                <a:schemeClr val="bg1"/>
              </a:solidFill>
            </a:endParaRPr>
          </a:p>
          <a:p>
            <a:pPr marL="0" indent="0">
              <a:buNone/>
            </a:pPr>
            <a:endParaRPr lang="en-US"/>
          </a:p>
          <a:p>
            <a:endParaRPr lang="en-US"/>
          </a:p>
        </p:txBody>
      </p:sp>
      <p:sp>
        <p:nvSpPr>
          <p:cNvPr id="8" name="TextBox 7">
            <a:extLst>
              <a:ext uri="{FF2B5EF4-FFF2-40B4-BE49-F238E27FC236}">
                <a16:creationId xmlns:a16="http://schemas.microsoft.com/office/drawing/2014/main" id="{3BF81394-622A-2837-A023-87268140C36F}"/>
              </a:ext>
            </a:extLst>
          </p:cNvPr>
          <p:cNvSpPr txBox="1"/>
          <p:nvPr/>
        </p:nvSpPr>
        <p:spPr>
          <a:xfrm>
            <a:off x="3346655" y="322134"/>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RESEARCH </a:t>
            </a:r>
            <a:r>
              <a:rPr lang="en-US" sz="7200">
                <a:solidFill>
                  <a:srgbClr val="FFC000"/>
                </a:solidFill>
                <a:latin typeface="Bebas Neue Bold" panose="020B0604020202020204" charset="0"/>
              </a:rPr>
              <a:t>PROBLEM</a:t>
            </a:r>
          </a:p>
        </p:txBody>
      </p:sp>
      <p:pic>
        <p:nvPicPr>
          <p:cNvPr id="4" name="Picture 2">
            <a:extLst>
              <a:ext uri="{FF2B5EF4-FFF2-40B4-BE49-F238E27FC236}">
                <a16:creationId xmlns:a16="http://schemas.microsoft.com/office/drawing/2014/main" id="{EA00A757-A6F7-00E7-454B-E318171A70AF}"/>
              </a:ext>
            </a:extLst>
          </p:cNvPr>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300499" y="457201"/>
            <a:ext cx="11229391" cy="9601130"/>
          </a:xfrm>
          <a:prstGeom prst="rect">
            <a:avLst/>
          </a:prstGeom>
        </p:spPr>
      </p:pic>
    </p:spTree>
    <p:extLst>
      <p:ext uri="{BB962C8B-B14F-4D97-AF65-F5344CB8AC3E}">
        <p14:creationId xmlns:p14="http://schemas.microsoft.com/office/powerpoint/2010/main" val="353814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1000"/>
                                        <p:tgtEl>
                                          <p:spTgt spid="3">
                                            <p:txEl>
                                              <p:pRg st="8" end="8"/>
                                            </p:txEl>
                                          </p:spTgt>
                                        </p:tgtEl>
                                      </p:cBhvr>
                                    </p:animEffect>
                                    <p:anim calcmode="lin" valueType="num">
                                      <p:cBhvr>
                                        <p:cTn id="2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2A983-8E69-9D15-5CC3-415978F77A29}"/>
              </a:ext>
            </a:extLst>
          </p:cNvPr>
          <p:cNvSpPr>
            <a:spLocks noGrp="1"/>
          </p:cNvSpPr>
          <p:nvPr>
            <p:ph type="title"/>
          </p:nvPr>
        </p:nvSpPr>
        <p:spPr/>
        <p:txBody>
          <a:bodyPr>
            <a:normAutofit fontScale="90000"/>
          </a:bodyPr>
          <a:lstStyle/>
          <a:p>
            <a:r>
              <a:rPr lang="en-US" sz="7400">
                <a:solidFill>
                  <a:schemeClr val="bg1"/>
                </a:solidFill>
                <a:latin typeface="Bebas Neue Bold"/>
              </a:rPr>
              <a:t>Research </a:t>
            </a:r>
            <a:r>
              <a:rPr lang="en-US" sz="7400">
                <a:solidFill>
                  <a:srgbClr val="FFC000"/>
                </a:solidFill>
                <a:latin typeface="Bebas Neue Bold"/>
              </a:rPr>
              <a:t>objective</a:t>
            </a:r>
            <a:r>
              <a:rPr lang="en-US">
                <a:solidFill>
                  <a:srgbClr val="FFC000"/>
                </a:solidFill>
                <a:latin typeface="Adobe Devanagari"/>
              </a:rPr>
              <a:t> </a:t>
            </a:r>
            <a:endParaRPr lang="en-US">
              <a:latin typeface="Adobe Devanagari"/>
            </a:endParaRPr>
          </a:p>
        </p:txBody>
      </p:sp>
      <p:sp>
        <p:nvSpPr>
          <p:cNvPr id="3" name="Content Placeholder 2">
            <a:extLst>
              <a:ext uri="{FF2B5EF4-FFF2-40B4-BE49-F238E27FC236}">
                <a16:creationId xmlns:a16="http://schemas.microsoft.com/office/drawing/2014/main" id="{8459B32F-3840-CC49-C25E-34B1ED54D272}"/>
              </a:ext>
            </a:extLst>
          </p:cNvPr>
          <p:cNvSpPr>
            <a:spLocks noGrp="1"/>
          </p:cNvSpPr>
          <p:nvPr>
            <p:ph sz="half" idx="1"/>
          </p:nvPr>
        </p:nvSpPr>
        <p:spPr>
          <a:xfrm>
            <a:off x="5902035" y="2934692"/>
            <a:ext cx="11402291" cy="6788945"/>
          </a:xfrm>
        </p:spPr>
        <p:txBody>
          <a:bodyPr vert="horz" lIns="91440" tIns="45720" rIns="91440" bIns="45720" rtlCol="0" anchor="t">
            <a:normAutofit/>
          </a:bodyPr>
          <a:lstStyle/>
          <a:p>
            <a:r>
              <a:rPr lang="en-US" sz="3200">
                <a:solidFill>
                  <a:schemeClr val="bg1"/>
                </a:solidFill>
                <a:ea typeface="+mn-lt"/>
                <a:cs typeface="+mn-lt"/>
              </a:rPr>
              <a:t>To investigate the relationship between rapid naming ability and reading fluency in individuals with rapid naming dyslexia, and to determine the effectiveness of visual processing interventions in improving rapid naming ability and reading outcomes in this population.</a:t>
            </a:r>
            <a:endParaRPr lang="en-US">
              <a:solidFill>
                <a:schemeClr val="bg1"/>
              </a:solidFill>
              <a:ea typeface="Cambria"/>
            </a:endParaRPr>
          </a:p>
        </p:txBody>
      </p:sp>
      <p:sp>
        <p:nvSpPr>
          <p:cNvPr id="6" name="Rectangle 5">
            <a:extLst>
              <a:ext uri="{FF2B5EF4-FFF2-40B4-BE49-F238E27FC236}">
                <a16:creationId xmlns:a16="http://schemas.microsoft.com/office/drawing/2014/main" id="{3C0FE775-026D-1EBE-2D79-87458B85098F}"/>
              </a:ext>
            </a:extLst>
          </p:cNvPr>
          <p:cNvSpPr/>
          <p:nvPr/>
        </p:nvSpPr>
        <p:spPr>
          <a:xfrm>
            <a:off x="5741719" y="980654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IT20088828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Elamaldeniya</a:t>
            </a:r>
            <a:r>
              <a:rPr lang="en-US">
                <a:solidFill>
                  <a:schemeClr val="tx1"/>
                </a:solidFill>
              </a:rPr>
              <a:t> E.N.D.S. </a:t>
            </a:r>
            <a:r>
              <a:rPr lang="en-US" sz="1800">
                <a:solidFill>
                  <a:schemeClr val="tx1"/>
                </a:solidFill>
              </a:rPr>
              <a:t>| TMP-23-034</a:t>
            </a:r>
            <a:r>
              <a:rPr lang="en-US">
                <a:solidFill>
                  <a:schemeClr val="tx1"/>
                </a:solidFill>
              </a:rPr>
              <a:t> </a:t>
            </a:r>
            <a:endParaRPr lang="en-US" sz="1800" b="0">
              <a:solidFill>
                <a:schemeClr val="tx1"/>
              </a:solidFill>
            </a:endParaRPr>
          </a:p>
        </p:txBody>
      </p:sp>
      <p:pic>
        <p:nvPicPr>
          <p:cNvPr id="5" name="Picture 13">
            <a:extLst>
              <a:ext uri="{FF2B5EF4-FFF2-40B4-BE49-F238E27FC236}">
                <a16:creationId xmlns:a16="http://schemas.microsoft.com/office/drawing/2014/main" id="{EFEE847B-2710-D406-F9F0-03E4DC304D9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00661" y="2095013"/>
            <a:ext cx="3253743" cy="6089773"/>
          </a:xfrm>
          <a:prstGeom prst="rect">
            <a:avLst/>
          </a:prstGeom>
        </p:spPr>
      </p:pic>
    </p:spTree>
    <p:extLst>
      <p:ext uri="{BB962C8B-B14F-4D97-AF65-F5344CB8AC3E}">
        <p14:creationId xmlns:p14="http://schemas.microsoft.com/office/powerpoint/2010/main" val="38228401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23B8B-0F55-2E19-7283-D47A2C48F53C}"/>
              </a:ext>
            </a:extLst>
          </p:cNvPr>
          <p:cNvSpPr>
            <a:spLocks noGrp="1"/>
          </p:cNvSpPr>
          <p:nvPr>
            <p:ph type="title"/>
          </p:nvPr>
        </p:nvSpPr>
        <p:spPr/>
        <p:txBody>
          <a:bodyPr>
            <a:normAutofit fontScale="90000"/>
          </a:bodyPr>
          <a:lstStyle/>
          <a:p>
            <a:r>
              <a:rPr lang="en-US" sz="7400">
                <a:solidFill>
                  <a:schemeClr val="bg1"/>
                </a:solidFill>
                <a:latin typeface="Bebas Neue Bold"/>
              </a:rPr>
              <a:t>sub </a:t>
            </a:r>
            <a:r>
              <a:rPr lang="en-US" sz="7400">
                <a:solidFill>
                  <a:srgbClr val="FFC000"/>
                </a:solidFill>
                <a:latin typeface="Bebas Neue Bold"/>
              </a:rPr>
              <a:t>objectives</a:t>
            </a:r>
            <a:r>
              <a:rPr lang="en-US">
                <a:solidFill>
                  <a:srgbClr val="FFC000"/>
                </a:solidFill>
                <a:latin typeface="Adobe Devanagari"/>
              </a:rPr>
              <a:t> </a:t>
            </a:r>
            <a:endParaRPr lang="en-US">
              <a:latin typeface="Adobe Devanagari"/>
            </a:endParaRPr>
          </a:p>
        </p:txBody>
      </p:sp>
      <p:sp>
        <p:nvSpPr>
          <p:cNvPr id="3" name="Content Placeholder 2">
            <a:extLst>
              <a:ext uri="{FF2B5EF4-FFF2-40B4-BE49-F238E27FC236}">
                <a16:creationId xmlns:a16="http://schemas.microsoft.com/office/drawing/2014/main" id="{8AD8AEB9-9790-3615-32D6-C32BB25138C3}"/>
              </a:ext>
            </a:extLst>
          </p:cNvPr>
          <p:cNvSpPr>
            <a:spLocks noGrp="1"/>
          </p:cNvSpPr>
          <p:nvPr>
            <p:ph sz="half" idx="1"/>
          </p:nvPr>
        </p:nvSpPr>
        <p:spPr>
          <a:xfrm>
            <a:off x="914400" y="2400302"/>
            <a:ext cx="17191511" cy="6788945"/>
          </a:xfrm>
        </p:spPr>
        <p:txBody>
          <a:bodyPr vert="horz" lIns="91440" tIns="45720" rIns="91440" bIns="45720" rtlCol="0" anchor="t">
            <a:normAutofit/>
          </a:bodyPr>
          <a:lstStyle/>
          <a:p>
            <a:r>
              <a:rPr lang="en-US" sz="3200">
                <a:solidFill>
                  <a:schemeClr val="bg1"/>
                </a:solidFill>
                <a:ea typeface="+mn-lt"/>
                <a:cs typeface="+mn-lt"/>
              </a:rPr>
              <a:t>Will use Audible to enable listening and reading of text, with voice recognition to identify phrases.</a:t>
            </a:r>
          </a:p>
          <a:p>
            <a:endParaRPr lang="en-US" sz="3200">
              <a:solidFill>
                <a:schemeClr val="bg1"/>
              </a:solidFill>
              <a:ea typeface="+mn-lt"/>
              <a:cs typeface="+mn-lt"/>
            </a:endParaRPr>
          </a:p>
          <a:p>
            <a:r>
              <a:rPr lang="en-US" sz="3200">
                <a:solidFill>
                  <a:schemeClr val="bg1"/>
                </a:solidFill>
                <a:ea typeface="+mn-lt"/>
                <a:cs typeface="+mn-lt"/>
              </a:rPr>
              <a:t>Will feature adjustable audio playback speed settings and contextual text highlighting. </a:t>
            </a:r>
            <a:endParaRPr lang="en-US">
              <a:solidFill>
                <a:schemeClr val="bg1"/>
              </a:solidFill>
            </a:endParaRPr>
          </a:p>
          <a:p>
            <a:endParaRPr lang="en-US" sz="3200">
              <a:solidFill>
                <a:schemeClr val="bg1"/>
              </a:solidFill>
              <a:ea typeface="+mn-lt"/>
              <a:cs typeface="+mn-lt"/>
            </a:endParaRPr>
          </a:p>
          <a:p>
            <a:r>
              <a:rPr lang="en-US" sz="3200">
                <a:solidFill>
                  <a:schemeClr val="bg1"/>
                </a:solidFill>
                <a:ea typeface="+mn-lt"/>
                <a:cs typeface="+mn-lt"/>
              </a:rPr>
              <a:t>A quiz mode, utilizing voice recognition to test comprehension of the text, will also be included. </a:t>
            </a:r>
            <a:endParaRPr lang="en-US">
              <a:solidFill>
                <a:schemeClr val="bg1"/>
              </a:solidFill>
            </a:endParaRPr>
          </a:p>
          <a:p>
            <a:endParaRPr lang="en-US" sz="3200">
              <a:solidFill>
                <a:schemeClr val="bg1"/>
              </a:solidFill>
              <a:ea typeface="+mn-lt"/>
              <a:cs typeface="+mn-lt"/>
            </a:endParaRPr>
          </a:p>
          <a:p>
            <a:r>
              <a:rPr lang="en-US" sz="3200">
                <a:solidFill>
                  <a:schemeClr val="bg1"/>
                </a:solidFill>
                <a:ea typeface="+mn-lt"/>
                <a:cs typeface="+mn-lt"/>
              </a:rPr>
              <a:t> The app will provide a personalized dashboard to track progress over time. </a:t>
            </a:r>
            <a:endParaRPr lang="en-US" sz="3200">
              <a:solidFill>
                <a:schemeClr val="bg1"/>
              </a:solidFill>
              <a:ea typeface="Cambria"/>
            </a:endParaRPr>
          </a:p>
        </p:txBody>
      </p:sp>
      <p:sp>
        <p:nvSpPr>
          <p:cNvPr id="9" name="Rectangle 8">
            <a:extLst>
              <a:ext uri="{FF2B5EF4-FFF2-40B4-BE49-F238E27FC236}">
                <a16:creationId xmlns:a16="http://schemas.microsoft.com/office/drawing/2014/main" id="{BDF06AB1-BEAC-90B1-2C4D-BB6E7F964499}"/>
              </a:ext>
            </a:extLst>
          </p:cNvPr>
          <p:cNvSpPr/>
          <p:nvPr/>
        </p:nvSpPr>
        <p:spPr>
          <a:xfrm>
            <a:off x="5578433" y="982138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IT20088828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Elamaldeniya</a:t>
            </a:r>
            <a:r>
              <a:rPr lang="en-US">
                <a:solidFill>
                  <a:schemeClr val="tx1"/>
                </a:solidFill>
              </a:rPr>
              <a:t> E.N.D.S. </a:t>
            </a:r>
            <a:r>
              <a:rPr lang="en-US" sz="1800">
                <a:solidFill>
                  <a:schemeClr val="tx1"/>
                </a:solidFill>
              </a:rPr>
              <a:t>| TMP-23-034</a:t>
            </a:r>
            <a:r>
              <a:rPr lang="en-US">
                <a:solidFill>
                  <a:schemeClr val="tx1"/>
                </a:solidFill>
              </a:rPr>
              <a:t> </a:t>
            </a:r>
            <a:endParaRPr lang="en-US" sz="1800" b="0">
              <a:solidFill>
                <a:schemeClr val="tx1"/>
              </a:solidFill>
            </a:endParaRPr>
          </a:p>
        </p:txBody>
      </p:sp>
    </p:spTree>
    <p:extLst>
      <p:ext uri="{BB962C8B-B14F-4D97-AF65-F5344CB8AC3E}">
        <p14:creationId xmlns:p14="http://schemas.microsoft.com/office/powerpoint/2010/main" val="6089405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BDC2-A93E-CDF1-A91D-5EC840C8C957}"/>
              </a:ext>
            </a:extLst>
          </p:cNvPr>
          <p:cNvSpPr>
            <a:spLocks noGrp="1"/>
          </p:cNvSpPr>
          <p:nvPr>
            <p:ph type="title"/>
          </p:nvPr>
        </p:nvSpPr>
        <p:spPr>
          <a:xfrm flipH="1">
            <a:off x="4246217" y="979114"/>
            <a:ext cx="10900557" cy="490567"/>
          </a:xfrm>
        </p:spPr>
        <p:txBody>
          <a:bodyPr vert="horz" lIns="91440" tIns="45720" rIns="91440" bIns="45720" rtlCol="0" anchor="ctr">
            <a:noAutofit/>
          </a:bodyPr>
          <a:lstStyle/>
          <a:p>
            <a:r>
              <a:rPr lang="en-US" sz="7200">
                <a:solidFill>
                  <a:schemeClr val="bg1"/>
                </a:solidFill>
                <a:latin typeface="Bebas Neue Bold"/>
              </a:rPr>
              <a:t>Research </a:t>
            </a:r>
            <a:r>
              <a:rPr lang="en-US" sz="7200">
                <a:solidFill>
                  <a:srgbClr val="FFC000"/>
                </a:solidFill>
                <a:latin typeface="Bebas Neue Bold"/>
              </a:rPr>
              <a:t>gap</a:t>
            </a:r>
            <a:endParaRPr lang="en-US" sz="7200">
              <a:latin typeface="Bebas Neue Bold"/>
            </a:endParaRPr>
          </a:p>
        </p:txBody>
      </p:sp>
      <p:sp>
        <p:nvSpPr>
          <p:cNvPr id="9" name="Rectangle 8">
            <a:extLst>
              <a:ext uri="{FF2B5EF4-FFF2-40B4-BE49-F238E27FC236}">
                <a16:creationId xmlns:a16="http://schemas.microsoft.com/office/drawing/2014/main" id="{A8EADB89-75EF-1272-F0EF-87C4AAAF080B}"/>
              </a:ext>
            </a:extLst>
          </p:cNvPr>
          <p:cNvSpPr/>
          <p:nvPr/>
        </p:nvSpPr>
        <p:spPr>
          <a:xfrm>
            <a:off x="5371451" y="979044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IT20088828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Elamaldeniya</a:t>
            </a:r>
            <a:r>
              <a:rPr lang="en-US">
                <a:solidFill>
                  <a:schemeClr val="tx1"/>
                </a:solidFill>
              </a:rPr>
              <a:t> E.N.D.S. </a:t>
            </a:r>
            <a:r>
              <a:rPr lang="en-US" sz="1800">
                <a:solidFill>
                  <a:schemeClr val="tx1"/>
                </a:solidFill>
              </a:rPr>
              <a:t>| TMP-23-034</a:t>
            </a:r>
            <a:r>
              <a:rPr lang="en-US">
                <a:solidFill>
                  <a:schemeClr val="tx1"/>
                </a:solidFill>
              </a:rPr>
              <a:t> </a:t>
            </a:r>
            <a:endParaRPr lang="en-US" sz="1800" b="0">
              <a:solidFill>
                <a:schemeClr val="tx1"/>
              </a:solidFill>
            </a:endParaRPr>
          </a:p>
        </p:txBody>
      </p:sp>
      <p:graphicFrame>
        <p:nvGraphicFramePr>
          <p:cNvPr id="80" name="Table 79">
            <a:extLst>
              <a:ext uri="{FF2B5EF4-FFF2-40B4-BE49-F238E27FC236}">
                <a16:creationId xmlns:a16="http://schemas.microsoft.com/office/drawing/2014/main" id="{D9E46541-4C13-FEBD-F2C3-BA2BB1BC4641}"/>
              </a:ext>
            </a:extLst>
          </p:cNvPr>
          <p:cNvGraphicFramePr>
            <a:graphicFrameLocks noGrp="1"/>
          </p:cNvGraphicFramePr>
          <p:nvPr>
            <p:extLst>
              <p:ext uri="{D42A27DB-BD31-4B8C-83A1-F6EECF244321}">
                <p14:modId xmlns:p14="http://schemas.microsoft.com/office/powerpoint/2010/main" val="3131596662"/>
              </p:ext>
            </p:extLst>
          </p:nvPr>
        </p:nvGraphicFramePr>
        <p:xfrm>
          <a:off x="3733830" y="2003453"/>
          <a:ext cx="12100562" cy="7095848"/>
        </p:xfrm>
        <a:graphic>
          <a:graphicData uri="http://schemas.openxmlformats.org/drawingml/2006/table">
            <a:tbl>
              <a:tblPr firstRow="1" firstCol="1" bandRow="1">
                <a:tableStyleId>{5C22544A-7EE6-4342-B048-85BDC9FD1C3A}</a:tableStyleId>
              </a:tblPr>
              <a:tblGrid>
                <a:gridCol w="2807331">
                  <a:extLst>
                    <a:ext uri="{9D8B030D-6E8A-4147-A177-3AD203B41FA5}">
                      <a16:colId xmlns:a16="http://schemas.microsoft.com/office/drawing/2014/main" val="1976888426"/>
                    </a:ext>
                  </a:extLst>
                </a:gridCol>
                <a:gridCol w="1258458">
                  <a:extLst>
                    <a:ext uri="{9D8B030D-6E8A-4147-A177-3AD203B41FA5}">
                      <a16:colId xmlns:a16="http://schemas.microsoft.com/office/drawing/2014/main" val="3395908109"/>
                    </a:ext>
                  </a:extLst>
                </a:gridCol>
                <a:gridCol w="1258458">
                  <a:extLst>
                    <a:ext uri="{9D8B030D-6E8A-4147-A177-3AD203B41FA5}">
                      <a16:colId xmlns:a16="http://schemas.microsoft.com/office/drawing/2014/main" val="198001650"/>
                    </a:ext>
                  </a:extLst>
                </a:gridCol>
                <a:gridCol w="1258458">
                  <a:extLst>
                    <a:ext uri="{9D8B030D-6E8A-4147-A177-3AD203B41FA5}">
                      <a16:colId xmlns:a16="http://schemas.microsoft.com/office/drawing/2014/main" val="326179525"/>
                    </a:ext>
                  </a:extLst>
                </a:gridCol>
                <a:gridCol w="1258458">
                  <a:extLst>
                    <a:ext uri="{9D8B030D-6E8A-4147-A177-3AD203B41FA5}">
                      <a16:colId xmlns:a16="http://schemas.microsoft.com/office/drawing/2014/main" val="304317014"/>
                    </a:ext>
                  </a:extLst>
                </a:gridCol>
                <a:gridCol w="1355263">
                  <a:extLst>
                    <a:ext uri="{9D8B030D-6E8A-4147-A177-3AD203B41FA5}">
                      <a16:colId xmlns:a16="http://schemas.microsoft.com/office/drawing/2014/main" val="551014496"/>
                    </a:ext>
                  </a:extLst>
                </a:gridCol>
                <a:gridCol w="1452068">
                  <a:extLst>
                    <a:ext uri="{9D8B030D-6E8A-4147-A177-3AD203B41FA5}">
                      <a16:colId xmlns:a16="http://schemas.microsoft.com/office/drawing/2014/main" val="663910173"/>
                    </a:ext>
                  </a:extLst>
                </a:gridCol>
                <a:gridCol w="1452068">
                  <a:extLst>
                    <a:ext uri="{9D8B030D-6E8A-4147-A177-3AD203B41FA5}">
                      <a16:colId xmlns:a16="http://schemas.microsoft.com/office/drawing/2014/main" val="3494779376"/>
                    </a:ext>
                  </a:extLst>
                </a:gridCol>
              </a:tblGrid>
              <a:tr h="1296039">
                <a:tc>
                  <a:txBody>
                    <a:bodyPr/>
                    <a:lstStyle/>
                    <a:p>
                      <a:pPr marL="0" marR="0">
                        <a:lnSpc>
                          <a:spcPct val="107000"/>
                        </a:lnSpc>
                        <a:spcBef>
                          <a:spcPts val="0"/>
                        </a:spcBef>
                        <a:spcAft>
                          <a:spcPts val="0"/>
                        </a:spcAft>
                      </a:pPr>
                      <a:r>
                        <a:rPr lang="en-US" sz="1800">
                          <a:effectLst/>
                        </a:rPr>
                        <a:t>Feature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r>
                        <a:rPr lang="en-US" sz="1800">
                          <a:effectLst/>
                        </a:rPr>
                        <a:t>MOBILE APPLICATION</a:t>
                      </a:r>
                    </a:p>
                    <a:p>
                      <a:pPr marL="0" marR="0">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r>
                        <a:rPr lang="en-US" sz="1800">
                          <a:effectLst/>
                        </a:rPr>
                        <a:t>Dyslexia Baca [2]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r>
                        <a:rPr lang="en-US" sz="1800">
                          <a:effectLst/>
                        </a:rPr>
                        <a:t>YALU [3]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r>
                        <a:rPr lang="en-US" sz="1800">
                          <a:effectLst/>
                        </a:rPr>
                        <a:t>The Hope</a:t>
                      </a:r>
                    </a:p>
                    <a:p>
                      <a:pPr marL="0" marR="0">
                        <a:lnSpc>
                          <a:spcPct val="107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r>
                        <a:rPr lang="en-US" sz="1800">
                          <a:effectLst/>
                        </a:rPr>
                        <a:t>ALEXZA</a:t>
                      </a:r>
                    </a:p>
                    <a:p>
                      <a:pPr marL="0" marR="0">
                        <a:lnSpc>
                          <a:spcPct val="107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r>
                        <a:rPr lang="en-US" sz="1800">
                          <a:effectLst/>
                        </a:rPr>
                        <a:t>ARUNALU</a:t>
                      </a:r>
                    </a:p>
                    <a:p>
                      <a:pPr marL="0" marR="0">
                        <a:lnSpc>
                          <a:spcPct val="107000"/>
                        </a:lnSpc>
                        <a:spcBef>
                          <a:spcPts val="0"/>
                        </a:spcBef>
                        <a:spcAft>
                          <a:spcPts val="0"/>
                        </a:spcAft>
                      </a:pPr>
                      <a:r>
                        <a:rPr lang="en-US" sz="1800">
                          <a:effectLst/>
                        </a:rPr>
                        <a:t>[5]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r>
                        <a:rPr lang="en-US" sz="1800" err="1">
                          <a:effectLst/>
                        </a:rPr>
                        <a:t>Growin’Up</a:t>
                      </a:r>
                      <a:endParaRPr lang="en-US" sz="1800" err="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extLst>
                  <a:ext uri="{0D108BD9-81ED-4DB2-BD59-A6C34878D82A}">
                    <a16:rowId xmlns:a16="http://schemas.microsoft.com/office/drawing/2014/main" val="2832162282"/>
                  </a:ext>
                </a:extLst>
              </a:tr>
              <a:tr h="1624173">
                <a:tc>
                  <a:txBody>
                    <a:bodyPr/>
                    <a:lstStyle/>
                    <a:p>
                      <a:pPr marL="0" marR="0" lvl="0">
                        <a:lnSpc>
                          <a:spcPct val="107000"/>
                        </a:lnSpc>
                        <a:spcBef>
                          <a:spcPts val="0"/>
                        </a:spcBef>
                        <a:spcAft>
                          <a:spcPts val="0"/>
                        </a:spcAft>
                        <a:buNone/>
                      </a:pPr>
                      <a:r>
                        <a:rPr lang="en-US" sz="1800" b="0" i="0" u="none" strike="noStrike" noProof="0">
                          <a:effectLst/>
                          <a:latin typeface="Cambria"/>
                        </a:rPr>
                        <a:t>Voice recognition technology designed for children to aid in their reading abilities.</a:t>
                      </a:r>
                      <a:endParaRPr lang="en-US"/>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extLst>
                  <a:ext uri="{0D108BD9-81ED-4DB2-BD59-A6C34878D82A}">
                    <a16:rowId xmlns:a16="http://schemas.microsoft.com/office/drawing/2014/main" val="3105346418"/>
                  </a:ext>
                </a:extLst>
              </a:tr>
              <a:tr h="1410111">
                <a:tc>
                  <a:txBody>
                    <a:bodyPr/>
                    <a:lstStyle/>
                    <a:p>
                      <a:pPr marL="0" marR="0" lvl="0">
                        <a:lnSpc>
                          <a:spcPct val="107000"/>
                        </a:lnSpc>
                        <a:spcBef>
                          <a:spcPts val="0"/>
                        </a:spcBef>
                        <a:spcAft>
                          <a:spcPts val="0"/>
                        </a:spcAft>
                        <a:buNone/>
                      </a:pPr>
                      <a:r>
                        <a:rPr lang="en-US" sz="1800" b="0" i="0" u="none" strike="noStrike" noProof="0">
                          <a:effectLst/>
                          <a:latin typeface="Cambria"/>
                        </a:rPr>
                        <a:t>Monitor progress over a period of time.</a:t>
                      </a:r>
                      <a:endParaRPr lang="en-US"/>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extLst>
                  <a:ext uri="{0D108BD9-81ED-4DB2-BD59-A6C34878D82A}">
                    <a16:rowId xmlns:a16="http://schemas.microsoft.com/office/drawing/2014/main" val="3941667357"/>
                  </a:ext>
                </a:extLst>
              </a:tr>
              <a:tr h="1377012">
                <a:tc>
                  <a:txBody>
                    <a:bodyPr/>
                    <a:lstStyle/>
                    <a:p>
                      <a:pPr marL="0" marR="0" lvl="0">
                        <a:lnSpc>
                          <a:spcPct val="107000"/>
                        </a:lnSpc>
                        <a:spcBef>
                          <a:spcPts val="0"/>
                        </a:spcBef>
                        <a:spcAft>
                          <a:spcPts val="0"/>
                        </a:spcAft>
                        <a:buNone/>
                      </a:pPr>
                      <a:r>
                        <a:rPr lang="en-US" sz="1800" b="0" i="0" u="none" strike="noStrike" noProof="0">
                          <a:effectLst/>
                          <a:latin typeface="Cambria"/>
                        </a:rPr>
                        <a:t>Quiz mode that utilizes both voice recognition and written responses</a:t>
                      </a:r>
                      <a:endParaRPr lang="en-US"/>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extLst>
                  <a:ext uri="{0D108BD9-81ED-4DB2-BD59-A6C34878D82A}">
                    <a16:rowId xmlns:a16="http://schemas.microsoft.com/office/drawing/2014/main" val="3745846371"/>
                  </a:ext>
                </a:extLst>
              </a:tr>
              <a:tr h="748741">
                <a:tc>
                  <a:txBody>
                    <a:bodyPr/>
                    <a:lstStyle/>
                    <a:p>
                      <a:pPr marL="0" marR="0">
                        <a:lnSpc>
                          <a:spcPct val="107000"/>
                        </a:lnSpc>
                        <a:spcBef>
                          <a:spcPts val="0"/>
                        </a:spcBef>
                        <a:spcAft>
                          <a:spcPts val="0"/>
                        </a:spcAft>
                      </a:pPr>
                      <a:r>
                        <a:rPr lang="en-US" sz="1800">
                          <a:effectLst/>
                        </a:rPr>
                        <a:t>Mobile solution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extLst>
                  <a:ext uri="{0D108BD9-81ED-4DB2-BD59-A6C34878D82A}">
                    <a16:rowId xmlns:a16="http://schemas.microsoft.com/office/drawing/2014/main" val="1841461074"/>
                  </a:ext>
                </a:extLst>
              </a:tr>
              <a:tr h="639772">
                <a:tc>
                  <a:txBody>
                    <a:bodyPr/>
                    <a:lstStyle/>
                    <a:p>
                      <a:pPr marL="0" marR="0">
                        <a:lnSpc>
                          <a:spcPct val="107000"/>
                        </a:lnSpc>
                        <a:spcBef>
                          <a:spcPts val="0"/>
                        </a:spcBef>
                        <a:spcAft>
                          <a:spcPts val="0"/>
                        </a:spcAft>
                      </a:pPr>
                      <a:r>
                        <a:rPr lang="en-US" sz="1800">
                          <a:effectLst/>
                        </a:rPr>
                        <a:t>Support Sinhala language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tc>
                  <a:txBody>
                    <a:bodyPr/>
                    <a:lstStyle/>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02060"/>
                    </a:solidFill>
                  </a:tcPr>
                </a:tc>
                <a:extLst>
                  <a:ext uri="{0D108BD9-81ED-4DB2-BD59-A6C34878D82A}">
                    <a16:rowId xmlns:a16="http://schemas.microsoft.com/office/drawing/2014/main" val="1439122278"/>
                  </a:ext>
                </a:extLst>
              </a:tr>
            </a:tbl>
          </a:graphicData>
        </a:graphic>
      </p:graphicFrame>
      <p:pic>
        <p:nvPicPr>
          <p:cNvPr id="82" name="Graphic 2" descr="Checkmark with solid fill">
            <a:extLst>
              <a:ext uri="{FF2B5EF4-FFF2-40B4-BE49-F238E27FC236}">
                <a16:creationId xmlns:a16="http://schemas.microsoft.com/office/drawing/2014/main" id="{DDFDED62-5B65-0E2C-29B3-91187DB7660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18360" y="3951540"/>
            <a:ext cx="385906" cy="385906"/>
          </a:xfrm>
          <a:prstGeom prst="rect">
            <a:avLst/>
          </a:prstGeom>
        </p:spPr>
      </p:pic>
      <p:pic>
        <p:nvPicPr>
          <p:cNvPr id="84" name="Graphic 3" descr="Checkmark with solid fill">
            <a:extLst>
              <a:ext uri="{FF2B5EF4-FFF2-40B4-BE49-F238E27FC236}">
                <a16:creationId xmlns:a16="http://schemas.microsoft.com/office/drawing/2014/main" id="{B7B0324D-1723-80DB-5988-774A47FEC2A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18360" y="5377263"/>
            <a:ext cx="385902" cy="382714"/>
          </a:xfrm>
          <a:prstGeom prst="rect">
            <a:avLst/>
          </a:prstGeom>
        </p:spPr>
      </p:pic>
      <p:pic>
        <p:nvPicPr>
          <p:cNvPr id="86" name="Graphic 4" descr="Checkmark with solid fill">
            <a:extLst>
              <a:ext uri="{FF2B5EF4-FFF2-40B4-BE49-F238E27FC236}">
                <a16:creationId xmlns:a16="http://schemas.microsoft.com/office/drawing/2014/main" id="{557C2B82-AA85-F78C-9717-5465F28F6BE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13347" y="6706393"/>
            <a:ext cx="385906" cy="385906"/>
          </a:xfrm>
          <a:prstGeom prst="rect">
            <a:avLst/>
          </a:prstGeom>
        </p:spPr>
      </p:pic>
      <p:pic>
        <p:nvPicPr>
          <p:cNvPr id="88" name="Graphic 9" descr="Checkmark with solid fill">
            <a:extLst>
              <a:ext uri="{FF2B5EF4-FFF2-40B4-BE49-F238E27FC236}">
                <a16:creationId xmlns:a16="http://schemas.microsoft.com/office/drawing/2014/main" id="{A94B9008-429C-94EE-E288-56DB8611424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13347" y="7841374"/>
            <a:ext cx="385902" cy="382714"/>
          </a:xfrm>
          <a:prstGeom prst="rect">
            <a:avLst/>
          </a:prstGeom>
        </p:spPr>
      </p:pic>
      <p:pic>
        <p:nvPicPr>
          <p:cNvPr id="90" name="Graphic 10" descr="Checkmark with solid fill">
            <a:extLst>
              <a:ext uri="{FF2B5EF4-FFF2-40B4-BE49-F238E27FC236}">
                <a16:creationId xmlns:a16="http://schemas.microsoft.com/office/drawing/2014/main" id="{D9B1D32B-2AEB-3602-8E85-0F716BF23E9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05537" y="8638428"/>
            <a:ext cx="385906" cy="382714"/>
          </a:xfrm>
          <a:prstGeom prst="rect">
            <a:avLst/>
          </a:prstGeom>
        </p:spPr>
      </p:pic>
      <p:pic>
        <p:nvPicPr>
          <p:cNvPr id="92" name="Graphic 11" descr="Close with solid fill">
            <a:extLst>
              <a:ext uri="{FF2B5EF4-FFF2-40B4-BE49-F238E27FC236}">
                <a16:creationId xmlns:a16="http://schemas.microsoft.com/office/drawing/2014/main" id="{78074FAF-2440-1C0B-EF99-0CA8E048F85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43384" y="3892982"/>
            <a:ext cx="462445" cy="462445"/>
          </a:xfrm>
          <a:prstGeom prst="rect">
            <a:avLst/>
          </a:prstGeom>
        </p:spPr>
      </p:pic>
      <p:pic>
        <p:nvPicPr>
          <p:cNvPr id="94" name="Graphic 12" descr="Close with solid fill">
            <a:extLst>
              <a:ext uri="{FF2B5EF4-FFF2-40B4-BE49-F238E27FC236}">
                <a16:creationId xmlns:a16="http://schemas.microsoft.com/office/drawing/2014/main" id="{D41DB31A-9F2D-D68E-B82A-E6CC53333D5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31164" y="3881425"/>
            <a:ext cx="462445" cy="465637"/>
          </a:xfrm>
          <a:prstGeom prst="rect">
            <a:avLst/>
          </a:prstGeom>
        </p:spPr>
      </p:pic>
      <p:pic>
        <p:nvPicPr>
          <p:cNvPr id="96" name="Graphic 18" descr="Close with solid fill">
            <a:extLst>
              <a:ext uri="{FF2B5EF4-FFF2-40B4-BE49-F238E27FC236}">
                <a16:creationId xmlns:a16="http://schemas.microsoft.com/office/drawing/2014/main" id="{C06BE15D-4BAC-9613-BC8E-97D7CCA7DC2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96496" y="3902391"/>
            <a:ext cx="465637" cy="462445"/>
          </a:xfrm>
          <a:prstGeom prst="rect">
            <a:avLst/>
          </a:prstGeom>
        </p:spPr>
      </p:pic>
      <p:pic>
        <p:nvPicPr>
          <p:cNvPr id="98" name="Graphic 19" descr="Close with solid fill">
            <a:extLst>
              <a:ext uri="{FF2B5EF4-FFF2-40B4-BE49-F238E27FC236}">
                <a16:creationId xmlns:a16="http://schemas.microsoft.com/office/drawing/2014/main" id="{80F23703-AB45-9E5A-9F4B-E5C571A16B1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5119" y="3931399"/>
            <a:ext cx="462445" cy="462446"/>
          </a:xfrm>
          <a:prstGeom prst="rect">
            <a:avLst/>
          </a:prstGeom>
        </p:spPr>
      </p:pic>
      <p:pic>
        <p:nvPicPr>
          <p:cNvPr id="100" name="Graphic 20" descr="Close with solid fill">
            <a:extLst>
              <a:ext uri="{FF2B5EF4-FFF2-40B4-BE49-F238E27FC236}">
                <a16:creationId xmlns:a16="http://schemas.microsoft.com/office/drawing/2014/main" id="{3F4667E6-E751-82E2-FEC9-5F7E3B8CDB1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67504" y="3937749"/>
            <a:ext cx="462445" cy="462446"/>
          </a:xfrm>
          <a:prstGeom prst="rect">
            <a:avLst/>
          </a:prstGeom>
        </p:spPr>
      </p:pic>
      <p:pic>
        <p:nvPicPr>
          <p:cNvPr id="102" name="Graphic 21" descr="Close with solid fill">
            <a:extLst>
              <a:ext uri="{FF2B5EF4-FFF2-40B4-BE49-F238E27FC236}">
                <a16:creationId xmlns:a16="http://schemas.microsoft.com/office/drawing/2014/main" id="{2209B398-127F-CA7A-03B7-C0AC9896258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99414" y="3904285"/>
            <a:ext cx="462449" cy="465637"/>
          </a:xfrm>
          <a:prstGeom prst="rect">
            <a:avLst/>
          </a:prstGeom>
        </p:spPr>
      </p:pic>
      <p:pic>
        <p:nvPicPr>
          <p:cNvPr id="104" name="Graphic 22" descr="Close with solid fill">
            <a:extLst>
              <a:ext uri="{FF2B5EF4-FFF2-40B4-BE49-F238E27FC236}">
                <a16:creationId xmlns:a16="http://schemas.microsoft.com/office/drawing/2014/main" id="{1FE4ECB9-0B32-ECB1-7558-4E3D370E587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35228" y="5436138"/>
            <a:ext cx="462445" cy="462445"/>
          </a:xfrm>
          <a:prstGeom prst="rect">
            <a:avLst/>
          </a:prstGeom>
        </p:spPr>
      </p:pic>
      <p:pic>
        <p:nvPicPr>
          <p:cNvPr id="106" name="Graphic 23" descr="Close with solid fill">
            <a:extLst>
              <a:ext uri="{FF2B5EF4-FFF2-40B4-BE49-F238E27FC236}">
                <a16:creationId xmlns:a16="http://schemas.microsoft.com/office/drawing/2014/main" id="{40FF5D87-C9B7-5C07-216E-2F1380AF860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20717" y="5447393"/>
            <a:ext cx="462445" cy="462445"/>
          </a:xfrm>
          <a:prstGeom prst="rect">
            <a:avLst/>
          </a:prstGeom>
        </p:spPr>
      </p:pic>
      <p:pic>
        <p:nvPicPr>
          <p:cNvPr id="108" name="Graphic 24" descr="Close with solid fill">
            <a:extLst>
              <a:ext uri="{FF2B5EF4-FFF2-40B4-BE49-F238E27FC236}">
                <a16:creationId xmlns:a16="http://schemas.microsoft.com/office/drawing/2014/main" id="{5BE918DF-04E0-1B14-760C-8D51B158286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66658" y="5495903"/>
            <a:ext cx="462445" cy="462445"/>
          </a:xfrm>
          <a:prstGeom prst="rect">
            <a:avLst/>
          </a:prstGeom>
        </p:spPr>
      </p:pic>
      <p:pic>
        <p:nvPicPr>
          <p:cNvPr id="110" name="Graphic 25" descr="Close with solid fill">
            <a:extLst>
              <a:ext uri="{FF2B5EF4-FFF2-40B4-BE49-F238E27FC236}">
                <a16:creationId xmlns:a16="http://schemas.microsoft.com/office/drawing/2014/main" id="{01D0E162-F1D7-B7C3-06C0-A4476D413D2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5002" y="5495904"/>
            <a:ext cx="462445" cy="462445"/>
          </a:xfrm>
          <a:prstGeom prst="rect">
            <a:avLst/>
          </a:prstGeom>
        </p:spPr>
      </p:pic>
      <p:pic>
        <p:nvPicPr>
          <p:cNvPr id="112" name="Graphic 26" descr="Close with solid fill">
            <a:extLst>
              <a:ext uri="{FF2B5EF4-FFF2-40B4-BE49-F238E27FC236}">
                <a16:creationId xmlns:a16="http://schemas.microsoft.com/office/drawing/2014/main" id="{EEB4932C-162E-7462-7320-59E2112B7DA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86249" y="5499095"/>
            <a:ext cx="462445" cy="462446"/>
          </a:xfrm>
          <a:prstGeom prst="rect">
            <a:avLst/>
          </a:prstGeom>
        </p:spPr>
      </p:pic>
      <p:pic>
        <p:nvPicPr>
          <p:cNvPr id="114" name="Graphic 27" descr="Close with solid fill">
            <a:extLst>
              <a:ext uri="{FF2B5EF4-FFF2-40B4-BE49-F238E27FC236}">
                <a16:creationId xmlns:a16="http://schemas.microsoft.com/office/drawing/2014/main" id="{898EA11E-3853-4E41-9656-F95CC4A0C4C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502960" y="5495904"/>
            <a:ext cx="462449" cy="465637"/>
          </a:xfrm>
          <a:prstGeom prst="rect">
            <a:avLst/>
          </a:prstGeom>
        </p:spPr>
      </p:pic>
      <p:pic>
        <p:nvPicPr>
          <p:cNvPr id="116" name="Graphic 41" descr="Close with solid fill">
            <a:extLst>
              <a:ext uri="{FF2B5EF4-FFF2-40B4-BE49-F238E27FC236}">
                <a16:creationId xmlns:a16="http://schemas.microsoft.com/office/drawing/2014/main" id="{310B9974-F26C-425A-B015-181509D2D87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91894" y="6728572"/>
            <a:ext cx="465637" cy="462449"/>
          </a:xfrm>
          <a:prstGeom prst="rect">
            <a:avLst/>
          </a:prstGeom>
        </p:spPr>
      </p:pic>
      <p:pic>
        <p:nvPicPr>
          <p:cNvPr id="118" name="Graphic 42" descr="Close with solid fill">
            <a:extLst>
              <a:ext uri="{FF2B5EF4-FFF2-40B4-BE49-F238E27FC236}">
                <a16:creationId xmlns:a16="http://schemas.microsoft.com/office/drawing/2014/main" id="{584BEA53-3883-ACC9-39A0-FFD3627CDA8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29860" y="6678416"/>
            <a:ext cx="462449" cy="462449"/>
          </a:xfrm>
          <a:prstGeom prst="rect">
            <a:avLst/>
          </a:prstGeom>
        </p:spPr>
      </p:pic>
      <p:pic>
        <p:nvPicPr>
          <p:cNvPr id="120" name="Graphic 43" descr="Close with solid fill">
            <a:extLst>
              <a:ext uri="{FF2B5EF4-FFF2-40B4-BE49-F238E27FC236}">
                <a16:creationId xmlns:a16="http://schemas.microsoft.com/office/drawing/2014/main" id="{5A5EE4B6-235E-84FF-C835-A711F4E0105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20718" y="6732223"/>
            <a:ext cx="462445" cy="462446"/>
          </a:xfrm>
          <a:prstGeom prst="rect">
            <a:avLst/>
          </a:prstGeom>
        </p:spPr>
      </p:pic>
      <p:pic>
        <p:nvPicPr>
          <p:cNvPr id="122" name="Graphic 44" descr="Close with solid fill">
            <a:extLst>
              <a:ext uri="{FF2B5EF4-FFF2-40B4-BE49-F238E27FC236}">
                <a16:creationId xmlns:a16="http://schemas.microsoft.com/office/drawing/2014/main" id="{D19A0E0F-5B77-9CE0-D417-699C3AD8073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5002" y="6678416"/>
            <a:ext cx="462445" cy="462446"/>
          </a:xfrm>
          <a:prstGeom prst="rect">
            <a:avLst/>
          </a:prstGeom>
        </p:spPr>
      </p:pic>
      <p:pic>
        <p:nvPicPr>
          <p:cNvPr id="124" name="Graphic 45" descr="Close with solid fill">
            <a:extLst>
              <a:ext uri="{FF2B5EF4-FFF2-40B4-BE49-F238E27FC236}">
                <a16:creationId xmlns:a16="http://schemas.microsoft.com/office/drawing/2014/main" id="{E50F25CC-3094-C7C5-75E7-9605EAC87CE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86248" y="6656146"/>
            <a:ext cx="462445" cy="462446"/>
          </a:xfrm>
          <a:prstGeom prst="rect">
            <a:avLst/>
          </a:prstGeom>
        </p:spPr>
      </p:pic>
      <p:pic>
        <p:nvPicPr>
          <p:cNvPr id="126" name="Graphic 46" descr="Close with solid fill">
            <a:extLst>
              <a:ext uri="{FF2B5EF4-FFF2-40B4-BE49-F238E27FC236}">
                <a16:creationId xmlns:a16="http://schemas.microsoft.com/office/drawing/2014/main" id="{AA7BBC42-D0A2-062E-A2B0-9DA01AA5C3D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499418" y="6670743"/>
            <a:ext cx="462445" cy="465637"/>
          </a:xfrm>
          <a:prstGeom prst="rect">
            <a:avLst/>
          </a:prstGeom>
        </p:spPr>
      </p:pic>
      <p:pic>
        <p:nvPicPr>
          <p:cNvPr id="128" name="Graphic 71" descr="Checkmark with solid fill">
            <a:extLst>
              <a:ext uri="{FF2B5EF4-FFF2-40B4-BE49-F238E27FC236}">
                <a16:creationId xmlns:a16="http://schemas.microsoft.com/office/drawing/2014/main" id="{4AC8E7DD-7F2D-CAA3-C738-D782F5B1B2D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25310" y="7896478"/>
            <a:ext cx="385906" cy="385905"/>
          </a:xfrm>
          <a:prstGeom prst="rect">
            <a:avLst/>
          </a:prstGeom>
        </p:spPr>
      </p:pic>
      <p:pic>
        <p:nvPicPr>
          <p:cNvPr id="130" name="Graphic 72" descr="Checkmark with solid fill">
            <a:extLst>
              <a:ext uri="{FF2B5EF4-FFF2-40B4-BE49-F238E27FC236}">
                <a16:creationId xmlns:a16="http://schemas.microsoft.com/office/drawing/2014/main" id="{23836C25-5ECF-334C-6649-4D97AA8F3F1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41282" y="7896480"/>
            <a:ext cx="385903" cy="385903"/>
          </a:xfrm>
          <a:prstGeom prst="rect">
            <a:avLst/>
          </a:prstGeom>
        </p:spPr>
      </p:pic>
      <p:pic>
        <p:nvPicPr>
          <p:cNvPr id="132" name="Graphic 73" descr="Close with solid fill">
            <a:extLst>
              <a:ext uri="{FF2B5EF4-FFF2-40B4-BE49-F238E27FC236}">
                <a16:creationId xmlns:a16="http://schemas.microsoft.com/office/drawing/2014/main" id="{BCD8CAC8-47AD-70F0-B90B-5DB716F1EA4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58590" y="7860933"/>
            <a:ext cx="462449" cy="465637"/>
          </a:xfrm>
          <a:prstGeom prst="rect">
            <a:avLst/>
          </a:prstGeom>
        </p:spPr>
      </p:pic>
      <p:pic>
        <p:nvPicPr>
          <p:cNvPr id="134" name="Graphic 74" descr="Checkmark with solid fill">
            <a:extLst>
              <a:ext uri="{FF2B5EF4-FFF2-40B4-BE49-F238E27FC236}">
                <a16:creationId xmlns:a16="http://schemas.microsoft.com/office/drawing/2014/main" id="{2A3D0C04-72EF-29AB-3B53-1A9B89039CE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03389" y="7889645"/>
            <a:ext cx="385903" cy="385903"/>
          </a:xfrm>
          <a:prstGeom prst="rect">
            <a:avLst/>
          </a:prstGeom>
        </p:spPr>
      </p:pic>
      <p:pic>
        <p:nvPicPr>
          <p:cNvPr id="136" name="Graphic 75" descr="Checkmark with solid fill">
            <a:extLst>
              <a:ext uri="{FF2B5EF4-FFF2-40B4-BE49-F238E27FC236}">
                <a16:creationId xmlns:a16="http://schemas.microsoft.com/office/drawing/2014/main" id="{DB1F4EA9-3882-8FCB-2FB6-46026283378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086248" y="7872056"/>
            <a:ext cx="385906" cy="385905"/>
          </a:xfrm>
          <a:prstGeom prst="rect">
            <a:avLst/>
          </a:prstGeom>
        </p:spPr>
      </p:pic>
      <p:pic>
        <p:nvPicPr>
          <p:cNvPr id="138" name="Graphic 76" descr="Checkmark with solid fill">
            <a:extLst>
              <a:ext uri="{FF2B5EF4-FFF2-40B4-BE49-F238E27FC236}">
                <a16:creationId xmlns:a16="http://schemas.microsoft.com/office/drawing/2014/main" id="{D4ED462C-72BB-A197-12C6-EE219ECB591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18649" y="7838185"/>
            <a:ext cx="385903" cy="385903"/>
          </a:xfrm>
          <a:prstGeom prst="rect">
            <a:avLst/>
          </a:prstGeom>
        </p:spPr>
      </p:pic>
      <p:pic>
        <p:nvPicPr>
          <p:cNvPr id="140" name="Graphic 77" descr="Checkmark with solid fill">
            <a:extLst>
              <a:ext uri="{FF2B5EF4-FFF2-40B4-BE49-F238E27FC236}">
                <a16:creationId xmlns:a16="http://schemas.microsoft.com/office/drawing/2014/main" id="{DA961887-EFC3-47B5-669D-30E6B83BFC7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75342" y="8638428"/>
            <a:ext cx="382715" cy="385903"/>
          </a:xfrm>
          <a:prstGeom prst="rect">
            <a:avLst/>
          </a:prstGeom>
        </p:spPr>
      </p:pic>
      <p:pic>
        <p:nvPicPr>
          <p:cNvPr id="142" name="Graphic 78" descr="Checkmark with solid fill">
            <a:extLst>
              <a:ext uri="{FF2B5EF4-FFF2-40B4-BE49-F238E27FC236}">
                <a16:creationId xmlns:a16="http://schemas.microsoft.com/office/drawing/2014/main" id="{734B148F-9D24-4106-E221-908BB8AF632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75959" y="8611781"/>
            <a:ext cx="385904" cy="385905"/>
          </a:xfrm>
          <a:prstGeom prst="rect">
            <a:avLst/>
          </a:prstGeom>
        </p:spPr>
      </p:pic>
      <p:pic>
        <p:nvPicPr>
          <p:cNvPr id="144" name="Graphic 79" descr="Close with solid fill">
            <a:extLst>
              <a:ext uri="{FF2B5EF4-FFF2-40B4-BE49-F238E27FC236}">
                <a16:creationId xmlns:a16="http://schemas.microsoft.com/office/drawing/2014/main" id="{C5193428-856C-70EF-580A-B28C5D3E0AD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25199" y="8600156"/>
            <a:ext cx="462447" cy="462446"/>
          </a:xfrm>
          <a:prstGeom prst="rect">
            <a:avLst/>
          </a:prstGeom>
        </p:spPr>
      </p:pic>
      <p:pic>
        <p:nvPicPr>
          <p:cNvPr id="146" name="Graphic 80" descr="Close with solid fill">
            <a:extLst>
              <a:ext uri="{FF2B5EF4-FFF2-40B4-BE49-F238E27FC236}">
                <a16:creationId xmlns:a16="http://schemas.microsoft.com/office/drawing/2014/main" id="{9F737352-527B-205D-2813-4DC854BF4F2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52888" y="8596919"/>
            <a:ext cx="462447" cy="462446"/>
          </a:xfrm>
          <a:prstGeom prst="rect">
            <a:avLst/>
          </a:prstGeom>
        </p:spPr>
      </p:pic>
      <p:pic>
        <p:nvPicPr>
          <p:cNvPr id="148" name="Graphic 81" descr="Close with solid fill">
            <a:extLst>
              <a:ext uri="{FF2B5EF4-FFF2-40B4-BE49-F238E27FC236}">
                <a16:creationId xmlns:a16="http://schemas.microsoft.com/office/drawing/2014/main" id="{1B80150F-9643-86DA-6092-E91822663A4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27855" y="8591630"/>
            <a:ext cx="465637" cy="462449"/>
          </a:xfrm>
          <a:prstGeom prst="rect">
            <a:avLst/>
          </a:prstGeom>
        </p:spPr>
      </p:pic>
      <p:pic>
        <p:nvPicPr>
          <p:cNvPr id="150" name="Graphic 82" descr="Close with solid fill">
            <a:extLst>
              <a:ext uri="{FF2B5EF4-FFF2-40B4-BE49-F238E27FC236}">
                <a16:creationId xmlns:a16="http://schemas.microsoft.com/office/drawing/2014/main" id="{775351BD-1285-E115-1624-17C4794AD83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15426" y="8591630"/>
            <a:ext cx="462445" cy="465637"/>
          </a:xfrm>
          <a:prstGeom prst="rect">
            <a:avLst/>
          </a:prstGeom>
        </p:spPr>
      </p:pic>
    </p:spTree>
    <p:extLst>
      <p:ext uri="{BB962C8B-B14F-4D97-AF65-F5344CB8AC3E}">
        <p14:creationId xmlns:p14="http://schemas.microsoft.com/office/powerpoint/2010/main" val="1755712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2BE2F20-D2D4-EF46-3765-EE14A2C09CBA}"/>
              </a:ext>
            </a:extLst>
          </p:cNvPr>
          <p:cNvSpPr txBox="1"/>
          <p:nvPr/>
        </p:nvSpPr>
        <p:spPr>
          <a:xfrm>
            <a:off x="5334448" y="3623781"/>
            <a:ext cx="12382500" cy="1569660"/>
          </a:xfrm>
          <a:prstGeom prst="rect">
            <a:avLst/>
          </a:prstGeom>
          <a:noFill/>
        </p:spPr>
        <p:txBody>
          <a:bodyPr wrap="square">
            <a:spAutoFit/>
          </a:bodyPr>
          <a:lstStyle/>
          <a:p>
            <a:pPr algn="ctr"/>
            <a:r>
              <a:rPr lang="en-US" sz="9600">
                <a:solidFill>
                  <a:schemeClr val="bg1"/>
                </a:solidFill>
                <a:latin typeface="Bebas Neue Bold" panose="020B0604020202020204" charset="0"/>
              </a:rPr>
              <a:t> Methodology</a:t>
            </a:r>
          </a:p>
        </p:txBody>
      </p:sp>
      <p:pic>
        <p:nvPicPr>
          <p:cNvPr id="8" name="Picture 4">
            <a:extLst>
              <a:ext uri="{FF2B5EF4-FFF2-40B4-BE49-F238E27FC236}">
                <a16:creationId xmlns:a16="http://schemas.microsoft.com/office/drawing/2014/main" id="{1129F835-17DC-39AC-2C3D-BD4A4DDC0C1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0659129" flipH="1">
            <a:off x="1238478" y="1062231"/>
            <a:ext cx="6184662" cy="8173562"/>
          </a:xfrm>
          <a:prstGeom prst="rect">
            <a:avLst/>
          </a:prstGeom>
        </p:spPr>
      </p:pic>
      <p:sp>
        <p:nvSpPr>
          <p:cNvPr id="3" name="Rectangle 2">
            <a:extLst>
              <a:ext uri="{FF2B5EF4-FFF2-40B4-BE49-F238E27FC236}">
                <a16:creationId xmlns:a16="http://schemas.microsoft.com/office/drawing/2014/main" id="{900CC2A5-F4F0-3BBD-975A-119F5CE4D943}"/>
              </a:ext>
            </a:extLst>
          </p:cNvPr>
          <p:cNvSpPr/>
          <p:nvPr/>
        </p:nvSpPr>
        <p:spPr>
          <a:xfrm>
            <a:off x="5741719" y="966165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IT20088828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Elamaldeniya</a:t>
            </a:r>
            <a:r>
              <a:rPr lang="en-US">
                <a:solidFill>
                  <a:schemeClr val="tx1"/>
                </a:solidFill>
              </a:rPr>
              <a:t> E.N.D.S. </a:t>
            </a:r>
            <a:r>
              <a:rPr lang="en-US" sz="1800">
                <a:solidFill>
                  <a:schemeClr val="tx1"/>
                </a:solidFill>
              </a:rPr>
              <a:t>| TMP-23-034</a:t>
            </a:r>
            <a:r>
              <a:rPr lang="en-US">
                <a:solidFill>
                  <a:schemeClr val="tx1"/>
                </a:solidFill>
              </a:rPr>
              <a:t> </a:t>
            </a:r>
            <a:endParaRPr lang="en-US" sz="1800" b="0">
              <a:solidFill>
                <a:schemeClr val="tx1"/>
              </a:solidFill>
            </a:endParaRPr>
          </a:p>
        </p:txBody>
      </p:sp>
    </p:spTree>
    <p:extLst>
      <p:ext uri="{BB962C8B-B14F-4D97-AF65-F5344CB8AC3E}">
        <p14:creationId xmlns:p14="http://schemas.microsoft.com/office/powerpoint/2010/main" val="388913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963E341-1CA1-8009-88EC-D1CE085D0C54}"/>
              </a:ext>
            </a:extLst>
          </p:cNvPr>
          <p:cNvSpPr txBox="1"/>
          <p:nvPr/>
        </p:nvSpPr>
        <p:spPr>
          <a:xfrm>
            <a:off x="3323018" y="311086"/>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Component overview </a:t>
            </a:r>
            <a:r>
              <a:rPr lang="en-US" sz="7200">
                <a:solidFill>
                  <a:srgbClr val="FFC000"/>
                </a:solidFill>
                <a:latin typeface="Bebas Neue Bold" panose="020B0604020202020204" charset="0"/>
              </a:rPr>
              <a:t>diagram</a:t>
            </a:r>
          </a:p>
        </p:txBody>
      </p:sp>
      <p:sp>
        <p:nvSpPr>
          <p:cNvPr id="3" name="Rectangle 2">
            <a:extLst>
              <a:ext uri="{FF2B5EF4-FFF2-40B4-BE49-F238E27FC236}">
                <a16:creationId xmlns:a16="http://schemas.microsoft.com/office/drawing/2014/main" id="{15CE61E1-687D-58B3-78B4-A9BAD2C99322}"/>
              </a:ext>
            </a:extLst>
          </p:cNvPr>
          <p:cNvSpPr/>
          <p:nvPr/>
        </p:nvSpPr>
        <p:spPr>
          <a:xfrm>
            <a:off x="6594944" y="98548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IT20088828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Elamaldeniya</a:t>
            </a:r>
            <a:r>
              <a:rPr lang="en-US">
                <a:solidFill>
                  <a:schemeClr val="tx1"/>
                </a:solidFill>
              </a:rPr>
              <a:t> E.N.D.S. </a:t>
            </a:r>
            <a:r>
              <a:rPr lang="en-US" sz="1800">
                <a:solidFill>
                  <a:schemeClr val="tx1"/>
                </a:solidFill>
              </a:rPr>
              <a:t>| TMP-23-034</a:t>
            </a:r>
            <a:r>
              <a:rPr lang="en-US">
                <a:solidFill>
                  <a:schemeClr val="tx1"/>
                </a:solidFill>
              </a:rPr>
              <a:t> </a:t>
            </a:r>
            <a:endParaRPr lang="en-US" sz="1800" b="0">
              <a:solidFill>
                <a:schemeClr val="tx1"/>
              </a:solidFill>
            </a:endParaRPr>
          </a:p>
        </p:txBody>
      </p:sp>
      <p:pic>
        <p:nvPicPr>
          <p:cNvPr id="2" name="Picture 3" descr="Diagram&#10;&#10;Description automatically generated">
            <a:extLst>
              <a:ext uri="{FF2B5EF4-FFF2-40B4-BE49-F238E27FC236}">
                <a16:creationId xmlns:a16="http://schemas.microsoft.com/office/drawing/2014/main" id="{519F0E3E-1852-8709-6D6F-B0D35E0CD256}"/>
              </a:ext>
            </a:extLst>
          </p:cNvPr>
          <p:cNvPicPr>
            <a:picLocks noChangeAspect="1"/>
          </p:cNvPicPr>
          <p:nvPr/>
        </p:nvPicPr>
        <p:blipFill>
          <a:blip r:embed="rId2"/>
          <a:stretch>
            <a:fillRect/>
          </a:stretch>
        </p:blipFill>
        <p:spPr>
          <a:xfrm>
            <a:off x="2547257" y="1803937"/>
            <a:ext cx="13297393" cy="7718217"/>
          </a:xfrm>
          <a:prstGeom prst="rect">
            <a:avLst/>
          </a:prstGeom>
        </p:spPr>
      </p:pic>
    </p:spTree>
    <p:extLst>
      <p:ext uri="{BB962C8B-B14F-4D97-AF65-F5344CB8AC3E}">
        <p14:creationId xmlns:p14="http://schemas.microsoft.com/office/powerpoint/2010/main" val="39890286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2B17E6-48E8-AB77-E0BE-89B70F5AB2A6}"/>
              </a:ext>
            </a:extLst>
          </p:cNvPr>
          <p:cNvSpPr>
            <a:spLocks noGrp="1"/>
          </p:cNvSpPr>
          <p:nvPr>
            <p:ph sz="half" idx="1"/>
          </p:nvPr>
        </p:nvSpPr>
        <p:spPr>
          <a:xfrm>
            <a:off x="8769855" y="2014354"/>
            <a:ext cx="8608693" cy="6788945"/>
          </a:xfrm>
        </p:spPr>
        <p:txBody>
          <a:bodyPr vert="horz" lIns="91440" tIns="45720" rIns="91440" bIns="45720" rtlCol="0" anchor="t">
            <a:normAutofit fontScale="92500" lnSpcReduction="10000"/>
          </a:bodyPr>
          <a:lstStyle/>
          <a:p>
            <a:r>
              <a:rPr lang="en-US" sz="3200">
                <a:solidFill>
                  <a:schemeClr val="bg1"/>
                </a:solidFill>
                <a:ea typeface="+mn-lt"/>
                <a:cs typeface="+mn-lt"/>
              </a:rPr>
              <a:t>Text-to-speech (TTS) : Google Text-to-Speech, or Microsoft Speech API</a:t>
            </a:r>
            <a:endParaRPr lang="en-US" sz="3200">
              <a:solidFill>
                <a:schemeClr val="bg1"/>
              </a:solidFill>
              <a:ea typeface="Cambria"/>
            </a:endParaRPr>
          </a:p>
          <a:p>
            <a:endParaRPr lang="en-US" sz="3200">
              <a:solidFill>
                <a:schemeClr val="bg1"/>
              </a:solidFill>
              <a:ea typeface="+mn-lt"/>
              <a:cs typeface="+mn-lt"/>
            </a:endParaRPr>
          </a:p>
          <a:p>
            <a:r>
              <a:rPr lang="en-US" sz="3200">
                <a:solidFill>
                  <a:schemeClr val="bg1"/>
                </a:solidFill>
                <a:ea typeface="+mn-lt"/>
                <a:cs typeface="+mn-lt"/>
              </a:rPr>
              <a:t>Speech recognition software or API :Google Speech-to-Text or Microsoft Azure Speech Services</a:t>
            </a:r>
            <a:endParaRPr lang="en-US" sz="3200">
              <a:solidFill>
                <a:schemeClr val="bg1"/>
              </a:solidFill>
              <a:ea typeface="Cambria"/>
            </a:endParaRPr>
          </a:p>
          <a:p>
            <a:endParaRPr lang="en-US" sz="3200">
              <a:solidFill>
                <a:schemeClr val="bg1"/>
              </a:solidFill>
              <a:ea typeface="+mn-lt"/>
              <a:cs typeface="+mn-lt"/>
            </a:endParaRPr>
          </a:p>
          <a:p>
            <a:r>
              <a:rPr lang="en-US" sz="3200">
                <a:solidFill>
                  <a:schemeClr val="bg1"/>
                </a:solidFill>
                <a:ea typeface="+mn-lt"/>
                <a:cs typeface="+mn-lt"/>
              </a:rPr>
              <a:t>Audio processing libraries such as </a:t>
            </a:r>
            <a:r>
              <a:rPr lang="en-US" sz="3200" err="1">
                <a:solidFill>
                  <a:schemeClr val="bg1"/>
                </a:solidFill>
                <a:ea typeface="+mn-lt"/>
                <a:cs typeface="+mn-lt"/>
              </a:rPr>
              <a:t>PyAudio</a:t>
            </a:r>
            <a:r>
              <a:rPr lang="en-US" sz="3200">
                <a:solidFill>
                  <a:schemeClr val="bg1"/>
                </a:solidFill>
                <a:ea typeface="+mn-lt"/>
                <a:cs typeface="+mn-lt"/>
              </a:rPr>
              <a:t> or </a:t>
            </a:r>
            <a:r>
              <a:rPr lang="en-US" sz="3200" err="1">
                <a:solidFill>
                  <a:schemeClr val="bg1"/>
                </a:solidFill>
                <a:ea typeface="+mn-lt"/>
                <a:cs typeface="+mn-lt"/>
              </a:rPr>
              <a:t>Librosa</a:t>
            </a:r>
            <a:endParaRPr lang="en-US" sz="3200">
              <a:solidFill>
                <a:schemeClr val="bg1"/>
              </a:solidFill>
              <a:ea typeface="Cambria"/>
            </a:endParaRPr>
          </a:p>
          <a:p>
            <a:endParaRPr lang="en-US" sz="3200">
              <a:solidFill>
                <a:schemeClr val="bg1"/>
              </a:solidFill>
              <a:ea typeface="+mn-lt"/>
              <a:cs typeface="+mn-lt"/>
            </a:endParaRPr>
          </a:p>
          <a:p>
            <a:r>
              <a:rPr lang="en-US" sz="3200">
                <a:solidFill>
                  <a:schemeClr val="bg1"/>
                </a:solidFill>
                <a:ea typeface="+mn-lt"/>
                <a:cs typeface="+mn-lt"/>
              </a:rPr>
              <a:t>Text processing libraries such as NLTK or </a:t>
            </a:r>
            <a:r>
              <a:rPr lang="en-US" sz="3200" err="1">
                <a:solidFill>
                  <a:schemeClr val="bg1"/>
                </a:solidFill>
                <a:ea typeface="+mn-lt"/>
                <a:cs typeface="+mn-lt"/>
              </a:rPr>
              <a:t>spaCy</a:t>
            </a:r>
            <a:endParaRPr lang="en-US" sz="3200">
              <a:solidFill>
                <a:schemeClr val="bg1"/>
              </a:solidFill>
              <a:ea typeface="Cambria"/>
            </a:endParaRPr>
          </a:p>
          <a:p>
            <a:endParaRPr lang="en-US" sz="3200">
              <a:solidFill>
                <a:schemeClr val="bg1"/>
              </a:solidFill>
              <a:ea typeface="+mn-lt"/>
              <a:cs typeface="+mn-lt"/>
            </a:endParaRPr>
          </a:p>
          <a:p>
            <a:r>
              <a:rPr lang="en-US" sz="3200">
                <a:solidFill>
                  <a:schemeClr val="bg1"/>
                </a:solidFill>
                <a:ea typeface="+mn-lt"/>
                <a:cs typeface="+mn-lt"/>
              </a:rPr>
              <a:t>Mobile development platforms: Android Studio, React Native (JavaScript) , Python.</a:t>
            </a:r>
            <a:endParaRPr lang="en-US" sz="3200">
              <a:solidFill>
                <a:schemeClr val="bg1"/>
              </a:solidFill>
            </a:endParaRPr>
          </a:p>
        </p:txBody>
      </p:sp>
      <p:sp>
        <p:nvSpPr>
          <p:cNvPr id="6" name="TextBox 5">
            <a:extLst>
              <a:ext uri="{FF2B5EF4-FFF2-40B4-BE49-F238E27FC236}">
                <a16:creationId xmlns:a16="http://schemas.microsoft.com/office/drawing/2014/main" id="{3B7DE05F-AE75-C192-7C4C-4A046375B867}"/>
              </a:ext>
            </a:extLst>
          </p:cNvPr>
          <p:cNvSpPr txBox="1"/>
          <p:nvPr/>
        </p:nvSpPr>
        <p:spPr>
          <a:xfrm>
            <a:off x="2581647" y="269891"/>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Technologies </a:t>
            </a:r>
            <a:r>
              <a:rPr lang="en-US" sz="7200">
                <a:solidFill>
                  <a:srgbClr val="FFC000"/>
                </a:solidFill>
                <a:latin typeface="Bebas Neue Bold" panose="020B0604020202020204" charset="0"/>
              </a:rPr>
              <a:t>used</a:t>
            </a:r>
          </a:p>
        </p:txBody>
      </p:sp>
      <p:sp>
        <p:nvSpPr>
          <p:cNvPr id="4" name="Rectangle 3">
            <a:extLst>
              <a:ext uri="{FF2B5EF4-FFF2-40B4-BE49-F238E27FC236}">
                <a16:creationId xmlns:a16="http://schemas.microsoft.com/office/drawing/2014/main" id="{D9F8C42A-DDAF-0BFE-7E0D-B92447B6188E}"/>
              </a:ext>
            </a:extLst>
          </p:cNvPr>
          <p:cNvSpPr/>
          <p:nvPr/>
        </p:nvSpPr>
        <p:spPr>
          <a:xfrm>
            <a:off x="5365365" y="972291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rPr>
              <a:t>IT20088828</a:t>
            </a:r>
            <a:r>
              <a:rPr lang="en-US">
                <a:solidFill>
                  <a:schemeClr val="tx1"/>
                </a:solidFill>
              </a:rPr>
              <a:t>   </a:t>
            </a:r>
            <a:r>
              <a:rPr lang="en-US" sz="1800">
                <a:solidFill>
                  <a:schemeClr val="tx1"/>
                </a:solidFill>
              </a:rPr>
              <a:t>|</a:t>
            </a:r>
            <a:r>
              <a:rPr lang="en-US">
                <a:solidFill>
                  <a:schemeClr val="tx1"/>
                </a:solidFill>
              </a:rPr>
              <a:t>    </a:t>
            </a:r>
            <a:r>
              <a:rPr lang="en-US" err="1">
                <a:solidFill>
                  <a:schemeClr val="tx1"/>
                </a:solidFill>
              </a:rPr>
              <a:t>Elamaldeniya</a:t>
            </a:r>
            <a:r>
              <a:rPr lang="en-US">
                <a:solidFill>
                  <a:schemeClr val="tx1"/>
                </a:solidFill>
              </a:rPr>
              <a:t> E.N.D.S. </a:t>
            </a:r>
            <a:r>
              <a:rPr lang="en-US" sz="1800">
                <a:solidFill>
                  <a:schemeClr val="tx1"/>
                </a:solidFill>
              </a:rPr>
              <a:t>| TMP-23-034</a:t>
            </a:r>
            <a:r>
              <a:rPr lang="en-US">
                <a:solidFill>
                  <a:schemeClr val="tx1"/>
                </a:solidFill>
              </a:rPr>
              <a:t> </a:t>
            </a:r>
            <a:endParaRPr lang="en-US" sz="1800" b="0">
              <a:solidFill>
                <a:schemeClr val="tx1"/>
              </a:solidFill>
            </a:endParaRPr>
          </a:p>
        </p:txBody>
      </p:sp>
      <p:pic>
        <p:nvPicPr>
          <p:cNvPr id="7" name="Picture 6" descr="Icon&#10;&#10;Description automatically generated">
            <a:extLst>
              <a:ext uri="{FF2B5EF4-FFF2-40B4-BE49-F238E27FC236}">
                <a16:creationId xmlns:a16="http://schemas.microsoft.com/office/drawing/2014/main" id="{6023A0CD-9F3C-6DE8-FA77-D53F8DB19AE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78" t="13202" r="14839" b="11677"/>
          <a:stretch/>
        </p:blipFill>
        <p:spPr>
          <a:xfrm>
            <a:off x="627889" y="1718248"/>
            <a:ext cx="1648656" cy="168998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Icon&#10;&#10;Description automatically generated">
            <a:extLst>
              <a:ext uri="{FF2B5EF4-FFF2-40B4-BE49-F238E27FC236}">
                <a16:creationId xmlns:a16="http://schemas.microsoft.com/office/drawing/2014/main" id="{513125BB-98A9-DDC3-788D-8F64B4A0DA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2945" y="7193814"/>
            <a:ext cx="1837672" cy="1597976"/>
          </a:xfrm>
          <a:prstGeom prst="rect">
            <a:avLst/>
          </a:prstGeom>
        </p:spPr>
      </p:pic>
      <p:pic>
        <p:nvPicPr>
          <p:cNvPr id="10" name="Picture 10" descr="Logo, company name&#10;&#10;Description automatically generated">
            <a:extLst>
              <a:ext uri="{FF2B5EF4-FFF2-40B4-BE49-F238E27FC236}">
                <a16:creationId xmlns:a16="http://schemas.microsoft.com/office/drawing/2014/main" id="{75132BCC-6033-2265-E4E6-483B03E3B440}"/>
              </a:ext>
            </a:extLst>
          </p:cNvPr>
          <p:cNvPicPr>
            <a:picLocks noChangeAspect="1"/>
          </p:cNvPicPr>
          <p:nvPr/>
        </p:nvPicPr>
        <p:blipFill>
          <a:blip r:embed="rId4"/>
          <a:stretch>
            <a:fillRect/>
          </a:stretch>
        </p:blipFill>
        <p:spPr>
          <a:xfrm>
            <a:off x="1692966" y="7425658"/>
            <a:ext cx="3091069" cy="1448858"/>
          </a:xfrm>
          <a:prstGeom prst="rect">
            <a:avLst/>
          </a:prstGeom>
        </p:spPr>
      </p:pic>
      <p:pic>
        <p:nvPicPr>
          <p:cNvPr id="12" name="Picture 11" descr="Logo&#10;&#10;Description automatically generated">
            <a:extLst>
              <a:ext uri="{FF2B5EF4-FFF2-40B4-BE49-F238E27FC236}">
                <a16:creationId xmlns:a16="http://schemas.microsoft.com/office/drawing/2014/main" id="{18457F11-95D7-D820-F393-2117009DDE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6715" y="2131770"/>
            <a:ext cx="2510411" cy="897472"/>
          </a:xfrm>
          <a:prstGeom prst="rect">
            <a:avLst/>
          </a:prstGeom>
        </p:spPr>
      </p:pic>
      <p:pic>
        <p:nvPicPr>
          <p:cNvPr id="15" name="Picture 15" descr="Icon&#10;&#10;Description automatically generated">
            <a:extLst>
              <a:ext uri="{FF2B5EF4-FFF2-40B4-BE49-F238E27FC236}">
                <a16:creationId xmlns:a16="http://schemas.microsoft.com/office/drawing/2014/main" id="{43126495-0003-1CE7-7337-F4D2D9115952}"/>
              </a:ext>
            </a:extLst>
          </p:cNvPr>
          <p:cNvPicPr>
            <a:picLocks noChangeAspect="1"/>
          </p:cNvPicPr>
          <p:nvPr/>
        </p:nvPicPr>
        <p:blipFill>
          <a:blip r:embed="rId6"/>
          <a:stretch>
            <a:fillRect/>
          </a:stretch>
        </p:blipFill>
        <p:spPr>
          <a:xfrm>
            <a:off x="1245497" y="4111901"/>
            <a:ext cx="2047875" cy="2228850"/>
          </a:xfrm>
          <a:prstGeom prst="rect">
            <a:avLst/>
          </a:prstGeom>
        </p:spPr>
      </p:pic>
      <p:pic>
        <p:nvPicPr>
          <p:cNvPr id="16" name="Picture 16">
            <a:extLst>
              <a:ext uri="{FF2B5EF4-FFF2-40B4-BE49-F238E27FC236}">
                <a16:creationId xmlns:a16="http://schemas.microsoft.com/office/drawing/2014/main" id="{4288C627-C283-E882-D212-EA7F27A2BB68}"/>
              </a:ext>
            </a:extLst>
          </p:cNvPr>
          <p:cNvPicPr>
            <a:picLocks noChangeAspect="1"/>
          </p:cNvPicPr>
          <p:nvPr/>
        </p:nvPicPr>
        <p:blipFill>
          <a:blip r:embed="rId7"/>
          <a:stretch>
            <a:fillRect/>
          </a:stretch>
        </p:blipFill>
        <p:spPr>
          <a:xfrm>
            <a:off x="4674704" y="4548870"/>
            <a:ext cx="2743200" cy="1122998"/>
          </a:xfrm>
          <a:prstGeom prst="rect">
            <a:avLst/>
          </a:prstGeom>
        </p:spPr>
      </p:pic>
    </p:spTree>
    <p:extLst>
      <p:ext uri="{BB962C8B-B14F-4D97-AF65-F5344CB8AC3E}">
        <p14:creationId xmlns:p14="http://schemas.microsoft.com/office/powerpoint/2010/main" val="258473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74A9737-4F65-CC1D-52A9-526F2A1C206A}"/>
              </a:ext>
            </a:extLst>
          </p:cNvPr>
          <p:cNvSpPr txBox="1"/>
          <p:nvPr/>
        </p:nvSpPr>
        <p:spPr>
          <a:xfrm>
            <a:off x="518309" y="3457045"/>
            <a:ext cx="12382500" cy="3046988"/>
          </a:xfrm>
          <a:prstGeom prst="rect">
            <a:avLst/>
          </a:prstGeom>
          <a:noFill/>
        </p:spPr>
        <p:txBody>
          <a:bodyPr wrap="square">
            <a:spAutoFit/>
          </a:bodyPr>
          <a:lstStyle/>
          <a:p>
            <a:pPr algn="ctr"/>
            <a:r>
              <a:rPr lang="en-US" sz="9600">
                <a:solidFill>
                  <a:schemeClr val="bg1"/>
                </a:solidFill>
                <a:latin typeface="Bebas Neue Bold" panose="020B0604020202020204" charset="0"/>
              </a:rPr>
              <a:t> </a:t>
            </a:r>
            <a:r>
              <a:rPr lang="en-US" sz="9600" b="0" i="0">
                <a:solidFill>
                  <a:schemeClr val="bg1"/>
                </a:solidFill>
                <a:effectLst/>
                <a:latin typeface="Bebas Neue Bold" panose="020B0604020202020204" charset="0"/>
              </a:rPr>
              <a:t>REQUIREMENTS​</a:t>
            </a:r>
          </a:p>
          <a:p>
            <a:pPr algn="ctr"/>
            <a:endParaRPr lang="en-US" sz="9600">
              <a:solidFill>
                <a:srgbClr val="FFC000"/>
              </a:solidFill>
              <a:latin typeface="Bebas Neue Bold" panose="020B0604020202020204" charset="0"/>
            </a:endParaRPr>
          </a:p>
        </p:txBody>
      </p:sp>
      <p:pic>
        <p:nvPicPr>
          <p:cNvPr id="3" name="Picture 6">
            <a:extLst>
              <a:ext uri="{FF2B5EF4-FFF2-40B4-BE49-F238E27FC236}">
                <a16:creationId xmlns:a16="http://schemas.microsoft.com/office/drawing/2014/main" id="{93460CAA-DD04-B149-2BC7-8DC665A532B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13272">
            <a:off x="10941832" y="1069793"/>
            <a:ext cx="6272046" cy="7683977"/>
          </a:xfrm>
          <a:prstGeom prst="rect">
            <a:avLst/>
          </a:prstGeom>
        </p:spPr>
      </p:pic>
    </p:spTree>
    <p:extLst>
      <p:ext uri="{BB962C8B-B14F-4D97-AF65-F5344CB8AC3E}">
        <p14:creationId xmlns:p14="http://schemas.microsoft.com/office/powerpoint/2010/main" val="385736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BB2B41-9385-A8D9-C7E7-593805C757B5}"/>
              </a:ext>
            </a:extLst>
          </p:cNvPr>
          <p:cNvSpPr>
            <a:spLocks noGrp="1"/>
          </p:cNvSpPr>
          <p:nvPr>
            <p:ph sz="half" idx="1"/>
          </p:nvPr>
        </p:nvSpPr>
        <p:spPr>
          <a:xfrm>
            <a:off x="1357251" y="2370806"/>
            <a:ext cx="15573498" cy="6788945"/>
          </a:xfrm>
        </p:spPr>
        <p:txBody>
          <a:bodyPr vert="horz" lIns="91440" tIns="45720" rIns="91440" bIns="45720" rtlCol="0" anchor="t">
            <a:normAutofit/>
          </a:bodyPr>
          <a:lstStyle/>
          <a:p>
            <a:pPr marL="571500" indent="-571500">
              <a:spcBef>
                <a:spcPts val="0"/>
              </a:spcBef>
              <a:buFont typeface="Arial,Sans-Serif" pitchFamily="34" charset="0"/>
            </a:pPr>
            <a:r>
              <a:rPr lang="en-US" sz="3200">
                <a:solidFill>
                  <a:schemeClr val="bg1"/>
                </a:solidFill>
                <a:ea typeface="Cambria"/>
              </a:rPr>
              <a:t>Have a user-friendly interface for children aged 6-8.</a:t>
            </a:r>
            <a:endParaRPr lang="en-US" sz="3200">
              <a:solidFill>
                <a:schemeClr val="bg1"/>
              </a:solidFill>
              <a:ea typeface="+mn-lt"/>
              <a:cs typeface="+mn-lt"/>
            </a:endParaRPr>
          </a:p>
          <a:p>
            <a:pPr marL="571500" indent="-571500">
              <a:spcBef>
                <a:spcPts val="0"/>
              </a:spcBef>
              <a:buFont typeface="Arial,Sans-Serif" pitchFamily="34" charset="0"/>
            </a:pPr>
            <a:endParaRPr lang="en-US" sz="3200">
              <a:solidFill>
                <a:schemeClr val="bg1"/>
              </a:solidFill>
              <a:ea typeface="+mn-lt"/>
              <a:cs typeface="+mn-lt"/>
            </a:endParaRPr>
          </a:p>
          <a:p>
            <a:pPr marL="571500" indent="-571500">
              <a:spcBef>
                <a:spcPts val="0"/>
              </a:spcBef>
              <a:buFont typeface="Arial,Sans-Serif" pitchFamily="34" charset="0"/>
            </a:pPr>
            <a:r>
              <a:rPr lang="en-US" sz="3200">
                <a:solidFill>
                  <a:schemeClr val="bg1"/>
                </a:solidFill>
                <a:ea typeface="+mn-lt"/>
                <a:cs typeface="+mn-lt"/>
              </a:rPr>
              <a:t>should allow users to listen to text in different playback speeds, such as 0.5x, 1x, 1.25x, 1.5x, 2x, etc.</a:t>
            </a:r>
          </a:p>
          <a:p>
            <a:pPr marL="571500" indent="-571500">
              <a:spcBef>
                <a:spcPts val="0"/>
              </a:spcBef>
              <a:buFont typeface="Arial,Sans-Serif" pitchFamily="34" charset="0"/>
            </a:pPr>
            <a:endParaRPr lang="en-US" sz="3200">
              <a:solidFill>
                <a:schemeClr val="bg1"/>
              </a:solidFill>
              <a:ea typeface="Cambria"/>
            </a:endParaRPr>
          </a:p>
          <a:p>
            <a:pPr marL="571500" indent="-571500">
              <a:spcBef>
                <a:spcPts val="0"/>
              </a:spcBef>
              <a:buFont typeface="Arial,Sans-Serif" pitchFamily="34" charset="0"/>
            </a:pPr>
            <a:r>
              <a:rPr lang="en-US" sz="3200">
                <a:solidFill>
                  <a:schemeClr val="bg1"/>
                </a:solidFill>
                <a:ea typeface="+mn-lt"/>
                <a:cs typeface="+mn-lt"/>
              </a:rPr>
              <a:t>should use voice recognition to identify specific phrases in the text and provide relevant information about them.</a:t>
            </a:r>
            <a:endParaRPr lang="en-US" sz="3200">
              <a:solidFill>
                <a:schemeClr val="bg1"/>
              </a:solidFill>
              <a:ea typeface="Cambria"/>
            </a:endParaRPr>
          </a:p>
          <a:p>
            <a:pPr marL="571500" indent="-571500">
              <a:spcBef>
                <a:spcPts val="0"/>
              </a:spcBef>
              <a:buFont typeface="Arial,Sans-Serif" pitchFamily="34" charset="0"/>
            </a:pPr>
            <a:endParaRPr lang="en-US" sz="3200">
              <a:solidFill>
                <a:schemeClr val="bg1"/>
              </a:solidFill>
              <a:ea typeface="Cambria"/>
            </a:endParaRPr>
          </a:p>
          <a:p>
            <a:pPr marL="571500" indent="-571500">
              <a:spcBef>
                <a:spcPts val="0"/>
              </a:spcBef>
              <a:buFont typeface="Arial,Sans-Serif" pitchFamily="34" charset="0"/>
            </a:pPr>
            <a:r>
              <a:rPr lang="en-US" sz="3200">
                <a:solidFill>
                  <a:schemeClr val="bg1"/>
                </a:solidFill>
                <a:ea typeface="+mn-lt"/>
                <a:cs typeface="+mn-lt"/>
              </a:rPr>
              <a:t>should provide a dashboard that allows users to track their progress over time, including reading and listening times and quiz scores.</a:t>
            </a:r>
            <a:endParaRPr lang="en-US" sz="3200">
              <a:solidFill>
                <a:schemeClr val="bg1"/>
              </a:solidFill>
              <a:ea typeface="Cambria"/>
            </a:endParaRPr>
          </a:p>
          <a:p>
            <a:pPr marL="571500" indent="-571500">
              <a:spcBef>
                <a:spcPts val="0"/>
              </a:spcBef>
              <a:buFont typeface="Arial,Sans-Serif" pitchFamily="34" charset="0"/>
            </a:pPr>
            <a:endParaRPr lang="en-US" sz="3200">
              <a:solidFill>
                <a:srgbClr val="FFFFFF"/>
              </a:solidFill>
              <a:ea typeface="Cambria"/>
            </a:endParaRPr>
          </a:p>
          <a:p>
            <a:pPr marL="571500" indent="-571500">
              <a:spcBef>
                <a:spcPts val="0"/>
              </a:spcBef>
              <a:buFont typeface="Arial,Sans-Serif" pitchFamily="34" charset="0"/>
            </a:pPr>
            <a:endParaRPr lang="en-US" sz="3200">
              <a:solidFill>
                <a:srgbClr val="FFFFFF"/>
              </a:solidFill>
              <a:ea typeface="Cambria"/>
            </a:endParaRPr>
          </a:p>
          <a:p>
            <a:pPr marL="571500" indent="-571500">
              <a:spcBef>
                <a:spcPts val="0"/>
              </a:spcBef>
              <a:buFont typeface="Arial,Sans-Serif" pitchFamily="34" charset="0"/>
            </a:pPr>
            <a:endParaRPr lang="en-US" sz="3200">
              <a:solidFill>
                <a:srgbClr val="FFFFFF"/>
              </a:solidFill>
              <a:ea typeface="Cambria"/>
            </a:endParaRPr>
          </a:p>
          <a:p>
            <a:pPr>
              <a:spcBef>
                <a:spcPts val="0"/>
              </a:spcBef>
            </a:pPr>
            <a:endParaRPr lang="en-US">
              <a:ea typeface="Cambria"/>
            </a:endParaRPr>
          </a:p>
          <a:p>
            <a:endParaRPr lang="en-US">
              <a:ea typeface="Cambria"/>
            </a:endParaRPr>
          </a:p>
        </p:txBody>
      </p:sp>
      <p:sp>
        <p:nvSpPr>
          <p:cNvPr id="6" name="TextBox 5">
            <a:extLst>
              <a:ext uri="{FF2B5EF4-FFF2-40B4-BE49-F238E27FC236}">
                <a16:creationId xmlns:a16="http://schemas.microsoft.com/office/drawing/2014/main" id="{41CB1344-7E31-2F09-88EB-7D27E6813EE2}"/>
              </a:ext>
            </a:extLst>
          </p:cNvPr>
          <p:cNvSpPr txBox="1"/>
          <p:nvPr/>
        </p:nvSpPr>
        <p:spPr>
          <a:xfrm>
            <a:off x="2641021" y="352837"/>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Functional </a:t>
            </a:r>
            <a:r>
              <a:rPr lang="en-US" sz="7200" b="0" i="0">
                <a:solidFill>
                  <a:srgbClr val="FFC000"/>
                </a:solidFill>
                <a:effectLst/>
                <a:latin typeface="Bebas Neue Bold" panose="020B0604020202020204" charset="0"/>
              </a:rPr>
              <a:t>REQUIREMENTS​</a:t>
            </a:r>
          </a:p>
          <a:p>
            <a:pPr algn="ctr"/>
            <a:endParaRPr lang="en-US" sz="7200">
              <a:solidFill>
                <a:srgbClr val="FFC000"/>
              </a:solidFill>
              <a:latin typeface="Bebas Neue Bold" panose="020B0604020202020204" charset="0"/>
            </a:endParaRPr>
          </a:p>
        </p:txBody>
      </p:sp>
    </p:spTree>
    <p:extLst>
      <p:ext uri="{BB962C8B-B14F-4D97-AF65-F5344CB8AC3E}">
        <p14:creationId xmlns:p14="http://schemas.microsoft.com/office/powerpoint/2010/main" val="27797827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369690-9FB7-B768-7A6A-7589F26E5044}"/>
              </a:ext>
            </a:extLst>
          </p:cNvPr>
          <p:cNvSpPr>
            <a:spLocks noGrp="1"/>
          </p:cNvSpPr>
          <p:nvPr>
            <p:ph sz="half" idx="1"/>
          </p:nvPr>
        </p:nvSpPr>
        <p:spPr>
          <a:xfrm>
            <a:off x="4128850" y="2361586"/>
            <a:ext cx="9466220" cy="5563827"/>
          </a:xfrm>
        </p:spPr>
        <p:txBody>
          <a:bodyPr vert="horz" lIns="91440" tIns="45720" rIns="91440" bIns="45720" rtlCol="0" anchor="t">
            <a:normAutofit/>
          </a:bodyPr>
          <a:lstStyle/>
          <a:p>
            <a:r>
              <a:rPr lang="en-US">
                <a:solidFill>
                  <a:schemeClr val="bg1"/>
                </a:solidFill>
                <a:ea typeface="+mn-lt"/>
                <a:cs typeface="+mn-lt"/>
              </a:rPr>
              <a:t>Accuracy and efficiency of the system.</a:t>
            </a:r>
            <a:endParaRPr lang="en-US">
              <a:solidFill>
                <a:schemeClr val="bg1"/>
              </a:solidFill>
              <a:ea typeface="Cambria"/>
            </a:endParaRPr>
          </a:p>
          <a:p>
            <a:endParaRPr lang="en-US">
              <a:solidFill>
                <a:schemeClr val="bg1"/>
              </a:solidFill>
              <a:ea typeface="+mn-lt"/>
              <a:cs typeface="+mn-lt"/>
            </a:endParaRPr>
          </a:p>
          <a:p>
            <a:r>
              <a:rPr lang="en-US">
                <a:solidFill>
                  <a:schemeClr val="bg1"/>
                </a:solidFill>
                <a:ea typeface="+mn-lt"/>
                <a:cs typeface="+mn-lt"/>
              </a:rPr>
              <a:t>The system should be user-friendly.</a:t>
            </a:r>
            <a:endParaRPr lang="en-US">
              <a:solidFill>
                <a:schemeClr val="bg1"/>
              </a:solidFill>
              <a:ea typeface="Cambria"/>
            </a:endParaRPr>
          </a:p>
          <a:p>
            <a:endParaRPr lang="en-US">
              <a:solidFill>
                <a:schemeClr val="bg1"/>
              </a:solidFill>
              <a:ea typeface="+mn-lt"/>
              <a:cs typeface="+mn-lt"/>
            </a:endParaRPr>
          </a:p>
          <a:p>
            <a:r>
              <a:rPr lang="en-US">
                <a:solidFill>
                  <a:schemeClr val="bg1"/>
                </a:solidFill>
                <a:ea typeface="+mn-lt"/>
                <a:cs typeface="+mn-lt"/>
              </a:rPr>
              <a:t>Maintainability.</a:t>
            </a:r>
          </a:p>
          <a:p>
            <a:endParaRPr lang="en-US">
              <a:solidFill>
                <a:schemeClr val="bg1"/>
              </a:solidFill>
              <a:ea typeface="Cambria"/>
            </a:endParaRPr>
          </a:p>
          <a:p>
            <a:r>
              <a:rPr lang="en-US">
                <a:solidFill>
                  <a:schemeClr val="bg1"/>
                </a:solidFill>
                <a:ea typeface="+mn-lt"/>
                <a:cs typeface="+mn-lt"/>
              </a:rPr>
              <a:t>Availability.</a:t>
            </a:r>
            <a:endParaRPr lang="en-US">
              <a:solidFill>
                <a:schemeClr val="bg1"/>
              </a:solidFill>
              <a:ea typeface="Cambria"/>
            </a:endParaRPr>
          </a:p>
          <a:p>
            <a:endParaRPr lang="en-US">
              <a:ea typeface="Cambria"/>
            </a:endParaRPr>
          </a:p>
        </p:txBody>
      </p:sp>
      <p:sp>
        <p:nvSpPr>
          <p:cNvPr id="6" name="TextBox 5">
            <a:extLst>
              <a:ext uri="{FF2B5EF4-FFF2-40B4-BE49-F238E27FC236}">
                <a16:creationId xmlns:a16="http://schemas.microsoft.com/office/drawing/2014/main" id="{685F4261-70F9-C6FF-F207-323412D92CA0}"/>
              </a:ext>
            </a:extLst>
          </p:cNvPr>
          <p:cNvSpPr txBox="1"/>
          <p:nvPr/>
        </p:nvSpPr>
        <p:spPr>
          <a:xfrm>
            <a:off x="2670710" y="252351"/>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NON-Functional </a:t>
            </a:r>
            <a:r>
              <a:rPr lang="en-US" sz="7200" b="0" i="0">
                <a:solidFill>
                  <a:srgbClr val="FFC000"/>
                </a:solidFill>
                <a:effectLst/>
                <a:latin typeface="Bebas Neue Bold" panose="020B0604020202020204" charset="0"/>
              </a:rPr>
              <a:t>REQUIREMENTS​</a:t>
            </a:r>
          </a:p>
          <a:p>
            <a:pPr algn="ctr"/>
            <a:endParaRPr lang="en-US" sz="7200">
              <a:solidFill>
                <a:srgbClr val="FFC000"/>
              </a:solidFill>
              <a:latin typeface="Bebas Neue Bold" panose="020B0604020202020204" charset="0"/>
            </a:endParaRPr>
          </a:p>
        </p:txBody>
      </p:sp>
    </p:spTree>
    <p:extLst>
      <p:ext uri="{BB962C8B-B14F-4D97-AF65-F5344CB8AC3E}">
        <p14:creationId xmlns:p14="http://schemas.microsoft.com/office/powerpoint/2010/main" val="11252712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8545575-8FEA-D86F-B50A-67D9ACB4FF94}"/>
              </a:ext>
            </a:extLst>
          </p:cNvPr>
          <p:cNvSpPr txBox="1"/>
          <p:nvPr/>
        </p:nvSpPr>
        <p:spPr>
          <a:xfrm>
            <a:off x="2952750" y="314423"/>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work </a:t>
            </a:r>
            <a:r>
              <a:rPr lang="en-US" sz="7200">
                <a:solidFill>
                  <a:srgbClr val="FFC000"/>
                </a:solidFill>
                <a:latin typeface="Bebas Neue Bold" panose="020B0604020202020204" charset="0"/>
              </a:rPr>
              <a:t>breakdown structure</a:t>
            </a:r>
            <a:r>
              <a:rPr lang="en-US" sz="7200" b="0" i="0">
                <a:solidFill>
                  <a:srgbClr val="FFC000"/>
                </a:solidFill>
                <a:effectLst/>
                <a:latin typeface="Bebas Neue Bold" panose="020B0604020202020204" charset="0"/>
              </a:rPr>
              <a:t>​</a:t>
            </a:r>
          </a:p>
          <a:p>
            <a:pPr algn="ctr"/>
            <a:endParaRPr lang="en-US" sz="7200">
              <a:solidFill>
                <a:srgbClr val="FFC000"/>
              </a:solidFill>
              <a:latin typeface="Bebas Neue Bold" panose="020B0604020202020204" charset="0"/>
            </a:endParaRPr>
          </a:p>
        </p:txBody>
      </p:sp>
      <p:pic>
        <p:nvPicPr>
          <p:cNvPr id="11" name="Picture 11" descr="Diagram&#10;&#10;Description automatically generated">
            <a:extLst>
              <a:ext uri="{FF2B5EF4-FFF2-40B4-BE49-F238E27FC236}">
                <a16:creationId xmlns:a16="http://schemas.microsoft.com/office/drawing/2014/main" id="{8E49224A-CD96-C4D6-DB18-06FA864E3BF7}"/>
              </a:ext>
            </a:extLst>
          </p:cNvPr>
          <p:cNvPicPr>
            <a:picLocks noChangeAspect="1"/>
          </p:cNvPicPr>
          <p:nvPr/>
        </p:nvPicPr>
        <p:blipFill>
          <a:blip r:embed="rId2"/>
          <a:stretch>
            <a:fillRect/>
          </a:stretch>
        </p:blipFill>
        <p:spPr>
          <a:xfrm>
            <a:off x="2012659" y="2122748"/>
            <a:ext cx="15213962" cy="7128891"/>
          </a:xfrm>
          <a:prstGeom prst="rect">
            <a:avLst/>
          </a:prstGeom>
        </p:spPr>
      </p:pic>
    </p:spTree>
    <p:extLst>
      <p:ext uri="{BB962C8B-B14F-4D97-AF65-F5344CB8AC3E}">
        <p14:creationId xmlns:p14="http://schemas.microsoft.com/office/powerpoint/2010/main" val="1489827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F86C0D5C-B287-94BB-DAD3-6E1945C4372D}"/>
              </a:ext>
            </a:extLst>
          </p:cNvPr>
          <p:cNvPicPr>
            <a:picLocks noChangeAspect="1"/>
          </p:cNvPicPr>
          <p:nvPr/>
        </p:nvPicPr>
        <p:blipFill>
          <a:blip r:embed="rId2"/>
          <a:srcRect/>
          <a:stretch>
            <a:fillRect/>
          </a:stretch>
        </p:blipFill>
        <p:spPr>
          <a:xfrm>
            <a:off x="14325600" y="1714500"/>
            <a:ext cx="3733800" cy="6141960"/>
          </a:xfrm>
          <a:prstGeom prst="rect">
            <a:avLst/>
          </a:prstGeom>
        </p:spPr>
      </p:pic>
      <p:sp>
        <p:nvSpPr>
          <p:cNvPr id="4" name="TextBox 3">
            <a:extLst>
              <a:ext uri="{FF2B5EF4-FFF2-40B4-BE49-F238E27FC236}">
                <a16:creationId xmlns:a16="http://schemas.microsoft.com/office/drawing/2014/main" id="{48C18D7E-658A-CB03-938F-0C8790581C61}"/>
              </a:ext>
            </a:extLst>
          </p:cNvPr>
          <p:cNvSpPr txBox="1"/>
          <p:nvPr/>
        </p:nvSpPr>
        <p:spPr>
          <a:xfrm>
            <a:off x="3390900" y="256258"/>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RESEARCH  </a:t>
            </a:r>
            <a:r>
              <a:rPr lang="en-US" sz="7200">
                <a:solidFill>
                  <a:srgbClr val="FFC000"/>
                </a:solidFill>
                <a:latin typeface="Bebas Neue Bold" panose="020B0604020202020204" charset="0"/>
              </a:rPr>
              <a:t>OBJECTIVES </a:t>
            </a:r>
          </a:p>
        </p:txBody>
      </p:sp>
      <p:sp>
        <p:nvSpPr>
          <p:cNvPr id="5" name="Content Placeholder 2">
            <a:extLst>
              <a:ext uri="{FF2B5EF4-FFF2-40B4-BE49-F238E27FC236}">
                <a16:creationId xmlns:a16="http://schemas.microsoft.com/office/drawing/2014/main" id="{F1F32B5F-09C1-605A-F4D9-C588381D54AF}"/>
              </a:ext>
            </a:extLst>
          </p:cNvPr>
          <p:cNvSpPr txBox="1">
            <a:spLocks/>
          </p:cNvSpPr>
          <p:nvPr/>
        </p:nvSpPr>
        <p:spPr>
          <a:xfrm>
            <a:off x="457200" y="1691640"/>
            <a:ext cx="14630400" cy="7391400"/>
          </a:xfrm>
          <a:prstGeom prst="rect">
            <a:avLst/>
          </a:prstGeom>
        </p:spPr>
        <p:txBody>
          <a:bodyPr>
            <a:normAutofit/>
          </a:bodyPr>
          <a:lst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Wingdings" pitchFamily="2" charset="2"/>
              <a:buChar char="Ø"/>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Wingdings" pitchFamily="2" charset="2"/>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pPr marL="0" indent="0" algn="l">
              <a:buNone/>
            </a:pPr>
            <a:endParaRPr lang="en-US" sz="3200" b="0" i="0">
              <a:solidFill>
                <a:schemeClr val="bg1"/>
              </a:solidFill>
              <a:effectLst/>
            </a:endParaRPr>
          </a:p>
          <a:p>
            <a:pPr marL="0" indent="0" algn="l">
              <a:buNone/>
            </a:pPr>
            <a:endParaRPr lang="en-US" sz="3200">
              <a:solidFill>
                <a:schemeClr val="bg1"/>
              </a:solidFill>
            </a:endParaRPr>
          </a:p>
          <a:p>
            <a:r>
              <a:rPr lang="en-US" sz="3200" b="0" i="0">
                <a:solidFill>
                  <a:schemeClr val="bg1"/>
                </a:solidFill>
                <a:effectLst/>
              </a:rPr>
              <a:t>Design and develop a mobile application called "</a:t>
            </a:r>
            <a:r>
              <a:rPr lang="en-US" sz="3200" b="0" i="0" err="1">
                <a:solidFill>
                  <a:schemeClr val="bg1"/>
                </a:solidFill>
                <a:effectLst/>
              </a:rPr>
              <a:t>Growin'Up</a:t>
            </a:r>
            <a:r>
              <a:rPr lang="en-US" sz="3200" b="0" i="0">
                <a:solidFill>
                  <a:schemeClr val="bg1"/>
                </a:solidFill>
                <a:effectLst/>
              </a:rPr>
              <a:t>" for primary students with dyslexia to improve their Sinhala language skills.</a:t>
            </a:r>
            <a:br>
              <a:rPr lang="en-US" sz="3200" b="0" i="0">
                <a:solidFill>
                  <a:schemeClr val="bg1"/>
                </a:solidFill>
                <a:effectLst/>
              </a:rPr>
            </a:br>
            <a:endParaRPr lang="en-US" sz="3200" b="0" i="0">
              <a:solidFill>
                <a:schemeClr val="bg1"/>
              </a:solidFill>
              <a:effectLst/>
            </a:endParaRPr>
          </a:p>
          <a:p>
            <a:pPr algn="l">
              <a:buFont typeface="Arial" panose="020B0604020202020204" pitchFamily="34" charset="0"/>
              <a:buChar char="•"/>
            </a:pPr>
            <a:r>
              <a:rPr lang="en-US" sz="3200" b="0" i="0">
                <a:solidFill>
                  <a:schemeClr val="bg1"/>
                </a:solidFill>
                <a:effectLst/>
              </a:rPr>
              <a:t>Investigate the potential impact of the "</a:t>
            </a:r>
            <a:r>
              <a:rPr lang="en-US" sz="3200" b="0" i="0" err="1">
                <a:solidFill>
                  <a:schemeClr val="bg1"/>
                </a:solidFill>
                <a:effectLst/>
              </a:rPr>
              <a:t>Growin'Up</a:t>
            </a:r>
            <a:r>
              <a:rPr lang="en-US" sz="3200" b="0" i="0">
                <a:solidFill>
                  <a:schemeClr val="bg1"/>
                </a:solidFill>
                <a:effectLst/>
              </a:rPr>
              <a:t>" mobile application on the learning outcomes and self-efficacy.</a:t>
            </a:r>
          </a:p>
          <a:p>
            <a:pPr marL="0" indent="0" algn="l">
              <a:buNone/>
            </a:pPr>
            <a:endParaRPr lang="en-US" sz="3200" b="0" i="0">
              <a:solidFill>
                <a:schemeClr val="bg1"/>
              </a:solidFill>
              <a:effectLst/>
            </a:endParaRPr>
          </a:p>
          <a:p>
            <a:pPr algn="l">
              <a:buFont typeface="Arial" panose="020B0604020202020204" pitchFamily="34" charset="0"/>
              <a:buChar char="•"/>
            </a:pPr>
            <a:r>
              <a:rPr lang="en-US" sz="3200" b="0" i="0">
                <a:solidFill>
                  <a:schemeClr val="bg1"/>
                </a:solidFill>
                <a:effectLst/>
              </a:rPr>
              <a:t>Identify the specific features and accommodations that are most effective in supporting the learning needs.</a:t>
            </a:r>
          </a:p>
          <a:p>
            <a:endParaRPr lang="en-US" sz="3200">
              <a:solidFill>
                <a:schemeClr val="bg1"/>
              </a:solidFill>
            </a:endParaRPr>
          </a:p>
          <a:p>
            <a:pPr marL="0" indent="0" algn="ctr">
              <a:buFont typeface="Arial" pitchFamily="34" charset="0"/>
              <a:buNone/>
            </a:pPr>
            <a:endParaRPr lang="en-US" sz="3200">
              <a:solidFill>
                <a:schemeClr val="bg1"/>
              </a:solidFill>
            </a:endParaRPr>
          </a:p>
          <a:p>
            <a:pPr marL="0" indent="0">
              <a:buFont typeface="Arial" pitchFamily="34" charset="0"/>
              <a:buNone/>
            </a:pPr>
            <a:endParaRPr lang="en-US" sz="3200"/>
          </a:p>
          <a:p>
            <a:endParaRPr lang="en-US" sz="3200"/>
          </a:p>
        </p:txBody>
      </p:sp>
    </p:spTree>
    <p:extLst>
      <p:ext uri="{BB962C8B-B14F-4D97-AF65-F5344CB8AC3E}">
        <p14:creationId xmlns:p14="http://schemas.microsoft.com/office/powerpoint/2010/main" val="40809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ppt_x</p:attrName>
                                        </p:attrNameLst>
                                      </p:cBhvr>
                                      <p:tavLst>
                                        <p:tav tm="0">
                                          <p:val>
                                            <p:strVal val="#ppt_x"/>
                                          </p:val>
                                        </p:tav>
                                        <p:tav tm="100000">
                                          <p:val>
                                            <p:strVal val="#ppt_x"/>
                                          </p:val>
                                        </p:tav>
                                      </p:tavLst>
                                    </p:anim>
                                    <p:anim calcmode="lin" valueType="num">
                                      <p:cBhvr>
                                        <p:cTn id="9" dur="1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4F1F0A8-FB98-6C89-26D7-D0021F75A7F5}"/>
              </a:ext>
            </a:extLst>
          </p:cNvPr>
          <p:cNvSpPr txBox="1"/>
          <p:nvPr/>
        </p:nvSpPr>
        <p:spPr>
          <a:xfrm>
            <a:off x="2952750" y="421103"/>
            <a:ext cx="12382500" cy="2308324"/>
          </a:xfrm>
          <a:prstGeom prst="rect">
            <a:avLst/>
          </a:prstGeom>
          <a:noFill/>
        </p:spPr>
        <p:txBody>
          <a:bodyPr wrap="square">
            <a:spAutoFit/>
          </a:bodyPr>
          <a:lstStyle/>
          <a:p>
            <a:pPr algn="ctr"/>
            <a:r>
              <a:rPr lang="en-US" sz="7200">
                <a:solidFill>
                  <a:schemeClr val="bg1"/>
                </a:solidFill>
                <a:latin typeface="Bebas Neue Bold" panose="020B0604020202020204" charset="0"/>
              </a:rPr>
              <a:t> references </a:t>
            </a:r>
            <a:r>
              <a:rPr lang="en-US" sz="7200" b="0" i="0">
                <a:solidFill>
                  <a:srgbClr val="FFC000"/>
                </a:solidFill>
                <a:effectLst/>
                <a:latin typeface="Bebas Neue Bold" panose="020B0604020202020204" charset="0"/>
              </a:rPr>
              <a:t>​</a:t>
            </a:r>
          </a:p>
          <a:p>
            <a:pPr algn="ctr"/>
            <a:endParaRPr lang="en-US" sz="7200">
              <a:solidFill>
                <a:srgbClr val="FFC000"/>
              </a:solidFill>
              <a:latin typeface="Bebas Neue Bold" panose="020B0604020202020204" charset="0"/>
            </a:endParaRPr>
          </a:p>
        </p:txBody>
      </p:sp>
      <p:graphicFrame>
        <p:nvGraphicFramePr>
          <p:cNvPr id="5" name="Table 4">
            <a:extLst>
              <a:ext uri="{FF2B5EF4-FFF2-40B4-BE49-F238E27FC236}">
                <a16:creationId xmlns:a16="http://schemas.microsoft.com/office/drawing/2014/main" id="{2ABA3D0C-C429-D050-49F9-D4A261C22512}"/>
              </a:ext>
            </a:extLst>
          </p:cNvPr>
          <p:cNvGraphicFramePr>
            <a:graphicFrameLocks noGrp="1"/>
          </p:cNvGraphicFramePr>
          <p:nvPr>
            <p:extLst>
              <p:ext uri="{D42A27DB-BD31-4B8C-83A1-F6EECF244321}">
                <p14:modId xmlns:p14="http://schemas.microsoft.com/office/powerpoint/2010/main" val="1377526271"/>
              </p:ext>
            </p:extLst>
          </p:nvPr>
        </p:nvGraphicFramePr>
        <p:xfrm>
          <a:off x="740535" y="2672366"/>
          <a:ext cx="16465908" cy="4947037"/>
        </p:xfrm>
        <a:graphic>
          <a:graphicData uri="http://schemas.openxmlformats.org/drawingml/2006/table">
            <a:tbl>
              <a:tblPr firstRow="1" bandRow="1">
                <a:tableStyleId>{5C22544A-7EE6-4342-B048-85BDC9FD1C3A}</a:tableStyleId>
              </a:tblPr>
              <a:tblGrid>
                <a:gridCol w="758848">
                  <a:extLst>
                    <a:ext uri="{9D8B030D-6E8A-4147-A177-3AD203B41FA5}">
                      <a16:colId xmlns:a16="http://schemas.microsoft.com/office/drawing/2014/main" val="3004669988"/>
                    </a:ext>
                  </a:extLst>
                </a:gridCol>
                <a:gridCol w="15707060">
                  <a:extLst>
                    <a:ext uri="{9D8B030D-6E8A-4147-A177-3AD203B41FA5}">
                      <a16:colId xmlns:a16="http://schemas.microsoft.com/office/drawing/2014/main" val="3295106081"/>
                    </a:ext>
                  </a:extLst>
                </a:gridCol>
              </a:tblGrid>
              <a:tr h="466477">
                <a:tc>
                  <a:txBody>
                    <a:bodyPr/>
                    <a:lstStyle/>
                    <a:p>
                      <a:pPr rtl="0" fontAlgn="base"/>
                      <a:r>
                        <a:rPr lang="en-US" sz="2400" b="1" i="0">
                          <a:effectLst/>
                          <a:latin typeface="Cambria"/>
                        </a:rPr>
                        <a:t>[1] ​</a:t>
                      </a:r>
                      <a:endParaRPr lang="en-US" sz="2400" b="1" i="0">
                        <a:solidFill>
                          <a:srgbClr val="FFFFFF"/>
                        </a:solidFill>
                        <a:effectLst/>
                        <a:latin typeface="Cambria"/>
                      </a:endParaRPr>
                    </a:p>
                  </a:txBody>
                  <a:tcPr>
                    <a:noFill/>
                  </a:tcPr>
                </a:tc>
                <a:tc>
                  <a:txBody>
                    <a:bodyPr/>
                    <a:lstStyle/>
                    <a:p>
                      <a:pPr rtl="0" fontAlgn="base"/>
                      <a:r>
                        <a:rPr lang="en-US" sz="2400" b="1" i="0">
                          <a:effectLst/>
                          <a:latin typeface="Cambria"/>
                        </a:rPr>
                        <a:t>E. S. A. G. &amp;. D. Z. Roxani Skiada, "</a:t>
                      </a:r>
                      <a:r>
                        <a:rPr lang="en-US" sz="2400" b="1" i="0" err="1">
                          <a:effectLst/>
                          <a:latin typeface="Cambria"/>
                        </a:rPr>
                        <a:t>EasyLexia</a:t>
                      </a:r>
                      <a:r>
                        <a:rPr lang="en-US" sz="2400" b="1" i="0">
                          <a:effectLst/>
                          <a:latin typeface="Cambria"/>
                        </a:rPr>
                        <a:t>: A Mobile Application for Children with Learning," ELSEVIER, pp. 218-228, 2014. ​</a:t>
                      </a:r>
                    </a:p>
                    <a:p>
                      <a:pPr lvl="0">
                        <a:buNone/>
                      </a:pPr>
                      <a:endParaRPr lang="en-US" sz="2400" b="1" i="0">
                        <a:effectLst/>
                        <a:latin typeface="Cambria"/>
                      </a:endParaRPr>
                    </a:p>
                  </a:txBody>
                  <a:tcPr>
                    <a:noFill/>
                  </a:tcPr>
                </a:tc>
                <a:extLst>
                  <a:ext uri="{0D108BD9-81ED-4DB2-BD59-A6C34878D82A}">
                    <a16:rowId xmlns:a16="http://schemas.microsoft.com/office/drawing/2014/main" val="310350288"/>
                  </a:ext>
                </a:extLst>
              </a:tr>
              <a:tr h="466477">
                <a:tc>
                  <a:txBody>
                    <a:bodyPr/>
                    <a:lstStyle/>
                    <a:p>
                      <a:pPr rtl="0" fontAlgn="base"/>
                      <a:r>
                        <a:rPr lang="en-US" sz="2400" b="1" i="0">
                          <a:solidFill>
                            <a:schemeClr val="bg1">
                              <a:lumMod val="95000"/>
                            </a:schemeClr>
                          </a:solidFill>
                          <a:effectLst/>
                          <a:latin typeface="Cambria"/>
                        </a:rPr>
                        <a:t>[2] ​</a:t>
                      </a:r>
                    </a:p>
                  </a:txBody>
                  <a:tcPr>
                    <a:noFill/>
                  </a:tcPr>
                </a:tc>
                <a:tc>
                  <a:txBody>
                    <a:bodyPr/>
                    <a:lstStyle/>
                    <a:p>
                      <a:pPr rtl="0" fontAlgn="base"/>
                      <a:r>
                        <a:rPr lang="en-US" sz="2400" b="1" i="0">
                          <a:solidFill>
                            <a:schemeClr val="bg1">
                              <a:lumMod val="95000"/>
                            </a:schemeClr>
                          </a:solidFill>
                          <a:effectLst/>
                          <a:latin typeface="Cambria"/>
                        </a:rPr>
                        <a:t>S. M. D. a. H. Abas2, "‘Dyslexia Baca’ Mobile App - the learning ecosystem for Dyslexic Children," </a:t>
                      </a:r>
                      <a:r>
                        <a:rPr lang="en-US" sz="2400" b="1" i="0" err="1">
                          <a:solidFill>
                            <a:schemeClr val="bg1">
                              <a:lumMod val="95000"/>
                            </a:schemeClr>
                          </a:solidFill>
                          <a:effectLst/>
                          <a:latin typeface="Cambria"/>
                        </a:rPr>
                        <a:t>ReasearchGate</a:t>
                      </a:r>
                      <a:r>
                        <a:rPr lang="en-US" sz="2400" b="1" i="0">
                          <a:solidFill>
                            <a:schemeClr val="bg1">
                              <a:lumMod val="95000"/>
                            </a:schemeClr>
                          </a:solidFill>
                          <a:effectLst/>
                          <a:latin typeface="Cambria"/>
                        </a:rPr>
                        <a:t>, vol. OI:10.1109/ACSAT.2013.87, 2013. ​</a:t>
                      </a:r>
                    </a:p>
                  </a:txBody>
                  <a:tcPr>
                    <a:noFill/>
                  </a:tcPr>
                </a:tc>
                <a:extLst>
                  <a:ext uri="{0D108BD9-81ED-4DB2-BD59-A6C34878D82A}">
                    <a16:rowId xmlns:a16="http://schemas.microsoft.com/office/drawing/2014/main" val="1936980715"/>
                  </a:ext>
                </a:extLst>
              </a:tr>
              <a:tr h="466477">
                <a:tc>
                  <a:txBody>
                    <a:bodyPr/>
                    <a:lstStyle/>
                    <a:p>
                      <a:pPr rtl="0" fontAlgn="base"/>
                      <a:r>
                        <a:rPr lang="en-US" sz="2400" b="1" i="0">
                          <a:solidFill>
                            <a:schemeClr val="bg1">
                              <a:lumMod val="95000"/>
                            </a:schemeClr>
                          </a:solidFill>
                          <a:effectLst/>
                          <a:latin typeface="Cambria"/>
                        </a:rPr>
                        <a:t>[3] ​</a:t>
                      </a:r>
                    </a:p>
                  </a:txBody>
                  <a:tcPr>
                    <a:noFill/>
                  </a:tcPr>
                </a:tc>
                <a:tc>
                  <a:txBody>
                    <a:bodyPr/>
                    <a:lstStyle/>
                    <a:p>
                      <a:pPr rtl="0" fontAlgn="base"/>
                      <a:r>
                        <a:rPr lang="en-US" sz="2400" b="1" i="0">
                          <a:solidFill>
                            <a:schemeClr val="bg1">
                              <a:lumMod val="95000"/>
                            </a:schemeClr>
                          </a:solidFill>
                          <a:effectLst/>
                          <a:latin typeface="Cambria"/>
                        </a:rPr>
                        <a:t>L. C. K. W. W. W. K. R. N. S. D. T. T.C.P </a:t>
                      </a:r>
                      <a:r>
                        <a:rPr lang="en-US" sz="2400" b="1" i="0" err="1">
                          <a:solidFill>
                            <a:schemeClr val="bg1">
                              <a:lumMod val="95000"/>
                            </a:schemeClr>
                          </a:solidFill>
                          <a:effectLst/>
                          <a:latin typeface="Cambria"/>
                        </a:rPr>
                        <a:t>Kularathna</a:t>
                      </a:r>
                      <a:r>
                        <a:rPr lang="en-US" sz="2400" b="1" i="0">
                          <a:solidFill>
                            <a:schemeClr val="bg1">
                              <a:lumMod val="95000"/>
                            </a:schemeClr>
                          </a:solidFill>
                          <a:effectLst/>
                          <a:latin typeface="Cambria"/>
                        </a:rPr>
                        <a:t>, "Yalu: Computer Game Based Solution to Screen Learning Disabilities in Kids," </a:t>
                      </a:r>
                      <a:r>
                        <a:rPr lang="en-US" sz="2400" b="1" i="0" err="1">
                          <a:solidFill>
                            <a:schemeClr val="bg1">
                              <a:lumMod val="95000"/>
                            </a:schemeClr>
                          </a:solidFill>
                          <a:effectLst/>
                          <a:latin typeface="Cambria"/>
                        </a:rPr>
                        <a:t>semanticscholar</a:t>
                      </a:r>
                      <a:r>
                        <a:rPr lang="en-US" sz="2400" b="1" i="0">
                          <a:solidFill>
                            <a:schemeClr val="bg1">
                              <a:lumMod val="95000"/>
                            </a:schemeClr>
                          </a:solidFill>
                          <a:effectLst/>
                          <a:latin typeface="Cambria"/>
                        </a:rPr>
                        <a:t>, 2014. ​</a:t>
                      </a:r>
                    </a:p>
                  </a:txBody>
                  <a:tcPr>
                    <a:noFill/>
                  </a:tcPr>
                </a:tc>
                <a:extLst>
                  <a:ext uri="{0D108BD9-81ED-4DB2-BD59-A6C34878D82A}">
                    <a16:rowId xmlns:a16="http://schemas.microsoft.com/office/drawing/2014/main" val="4058457565"/>
                  </a:ext>
                </a:extLst>
              </a:tr>
              <a:tr h="466477">
                <a:tc>
                  <a:txBody>
                    <a:bodyPr/>
                    <a:lstStyle/>
                    <a:p>
                      <a:pPr rtl="0" fontAlgn="base"/>
                      <a:r>
                        <a:rPr lang="en-US" sz="2400" b="1" i="0">
                          <a:solidFill>
                            <a:schemeClr val="bg1">
                              <a:lumMod val="95000"/>
                            </a:schemeClr>
                          </a:solidFill>
                          <a:effectLst/>
                          <a:latin typeface="Cambria"/>
                        </a:rPr>
                        <a:t>[4] ​</a:t>
                      </a:r>
                    </a:p>
                  </a:txBody>
                  <a:tcPr>
                    <a:noFill/>
                  </a:tcPr>
                </a:tc>
                <a:tc>
                  <a:txBody>
                    <a:bodyPr/>
                    <a:lstStyle/>
                    <a:p>
                      <a:pPr rtl="0" fontAlgn="base"/>
                      <a:r>
                        <a:rPr lang="en-US" sz="2400" b="1" i="0">
                          <a:solidFill>
                            <a:schemeClr val="bg1">
                              <a:lumMod val="95000"/>
                            </a:schemeClr>
                          </a:solidFill>
                          <a:effectLst/>
                          <a:latin typeface="Cambria"/>
                        </a:rPr>
                        <a:t>M. C. D. H. P. R. I. W. S. </a:t>
                      </a:r>
                      <a:r>
                        <a:rPr lang="en-US" sz="2400" b="1" i="0" err="1">
                          <a:solidFill>
                            <a:schemeClr val="bg1">
                              <a:lumMod val="95000"/>
                            </a:schemeClr>
                          </a:solidFill>
                          <a:effectLst/>
                          <a:latin typeface="Cambria"/>
                        </a:rPr>
                        <a:t>Thelijjagoda</a:t>
                      </a:r>
                      <a:r>
                        <a:rPr lang="en-US" sz="2400" b="1" i="0">
                          <a:solidFill>
                            <a:schemeClr val="bg1">
                              <a:lumMod val="95000"/>
                            </a:schemeClr>
                          </a:solidFill>
                          <a:effectLst/>
                          <a:latin typeface="Cambria"/>
                        </a:rPr>
                        <a:t>, "The Hope: An Interactive Mobile Solution to Overcome the Writing, Reading and Speaking Weaknesses of Dyslexia," </a:t>
                      </a:r>
                      <a:r>
                        <a:rPr lang="en-US" sz="2400" b="1" i="0" err="1">
                          <a:solidFill>
                            <a:schemeClr val="bg1">
                              <a:lumMod val="95000"/>
                            </a:schemeClr>
                          </a:solidFill>
                          <a:effectLst/>
                          <a:latin typeface="Cambria"/>
                        </a:rPr>
                        <a:t>semanticscholar</a:t>
                      </a:r>
                      <a:r>
                        <a:rPr lang="en-US" sz="2400" b="1" i="0">
                          <a:solidFill>
                            <a:schemeClr val="bg1">
                              <a:lumMod val="95000"/>
                            </a:schemeClr>
                          </a:solidFill>
                          <a:effectLst/>
                          <a:latin typeface="Cambria"/>
                        </a:rPr>
                        <a:t>, 2019. ​</a:t>
                      </a:r>
                    </a:p>
                  </a:txBody>
                  <a:tcPr>
                    <a:noFill/>
                  </a:tcPr>
                </a:tc>
                <a:extLst>
                  <a:ext uri="{0D108BD9-81ED-4DB2-BD59-A6C34878D82A}">
                    <a16:rowId xmlns:a16="http://schemas.microsoft.com/office/drawing/2014/main" val="2088173159"/>
                  </a:ext>
                </a:extLst>
              </a:tr>
              <a:tr h="466477">
                <a:tc>
                  <a:txBody>
                    <a:bodyPr/>
                    <a:lstStyle/>
                    <a:p>
                      <a:pPr rtl="0" fontAlgn="base"/>
                      <a:r>
                        <a:rPr lang="en-US" sz="2400" b="1" i="0">
                          <a:solidFill>
                            <a:schemeClr val="bg1">
                              <a:lumMod val="95000"/>
                            </a:schemeClr>
                          </a:solidFill>
                          <a:effectLst/>
                          <a:latin typeface="Cambria"/>
                        </a:rPr>
                        <a:t>[5] ​</a:t>
                      </a:r>
                    </a:p>
                  </a:txBody>
                  <a:tcPr>
                    <a:noFill/>
                  </a:tcPr>
                </a:tc>
                <a:tc>
                  <a:txBody>
                    <a:bodyPr/>
                    <a:lstStyle/>
                    <a:p>
                      <a:pPr rtl="0" fontAlgn="base"/>
                      <a:r>
                        <a:rPr lang="en-US" sz="2400" b="1" i="0">
                          <a:solidFill>
                            <a:schemeClr val="bg1">
                              <a:lumMod val="95000"/>
                            </a:schemeClr>
                          </a:solidFill>
                          <a:effectLst/>
                          <a:latin typeface="Cambria"/>
                        </a:rPr>
                        <a:t>D. P. U. G. I. J. T. E. S. T. Sampath S. Rajapakse, "ALEXZA: A Mobile Application For Dyslexics Utilizing Artificial Intelligence And Machine Learning Concepts," </a:t>
                      </a:r>
                      <a:r>
                        <a:rPr lang="en-US" sz="2400" b="1" i="0" err="1">
                          <a:solidFill>
                            <a:schemeClr val="bg1">
                              <a:lumMod val="95000"/>
                            </a:schemeClr>
                          </a:solidFill>
                          <a:effectLst/>
                          <a:latin typeface="Cambria"/>
                        </a:rPr>
                        <a:t>semanticscholar</a:t>
                      </a:r>
                      <a:r>
                        <a:rPr lang="en-US" sz="2400" b="1" i="0">
                          <a:solidFill>
                            <a:schemeClr val="bg1">
                              <a:lumMod val="95000"/>
                            </a:schemeClr>
                          </a:solidFill>
                          <a:effectLst/>
                          <a:latin typeface="Cambria"/>
                        </a:rPr>
                        <a:t>, 2018. ​</a:t>
                      </a:r>
                    </a:p>
                  </a:txBody>
                  <a:tcPr>
                    <a:noFill/>
                  </a:tcPr>
                </a:tc>
                <a:extLst>
                  <a:ext uri="{0D108BD9-81ED-4DB2-BD59-A6C34878D82A}">
                    <a16:rowId xmlns:a16="http://schemas.microsoft.com/office/drawing/2014/main" val="2600383488"/>
                  </a:ext>
                </a:extLst>
              </a:tr>
              <a:tr h="466477">
                <a:tc>
                  <a:txBody>
                    <a:bodyPr/>
                    <a:lstStyle/>
                    <a:p>
                      <a:pPr rtl="0" fontAlgn="base"/>
                      <a:r>
                        <a:rPr lang="en-US" sz="2400" b="1" i="0">
                          <a:solidFill>
                            <a:schemeClr val="bg1">
                              <a:lumMod val="95000"/>
                            </a:schemeClr>
                          </a:solidFill>
                          <a:effectLst/>
                          <a:latin typeface="Cambria"/>
                        </a:rPr>
                        <a:t>[6] ​</a:t>
                      </a:r>
                    </a:p>
                  </a:txBody>
                  <a:tcPr>
                    <a:noFill/>
                  </a:tcPr>
                </a:tc>
                <a:tc>
                  <a:txBody>
                    <a:bodyPr/>
                    <a:lstStyle/>
                    <a:p>
                      <a:pPr rtl="0" fontAlgn="base"/>
                      <a:r>
                        <a:rPr lang="en-US" sz="2400" b="1" i="0">
                          <a:solidFill>
                            <a:schemeClr val="bg1">
                              <a:lumMod val="95000"/>
                            </a:schemeClr>
                          </a:solidFill>
                          <a:effectLst/>
                          <a:latin typeface="Cambria"/>
                        </a:rPr>
                        <a:t>S. T. S. H. T. </a:t>
                      </a:r>
                      <a:r>
                        <a:rPr lang="en-US" sz="2400" b="1" i="0" err="1">
                          <a:solidFill>
                            <a:schemeClr val="bg1">
                              <a:lumMod val="95000"/>
                            </a:schemeClr>
                          </a:solidFill>
                          <a:effectLst/>
                          <a:latin typeface="Cambria"/>
                        </a:rPr>
                        <a:t>Lakchani</a:t>
                      </a:r>
                      <a:r>
                        <a:rPr lang="en-US" sz="2400" b="1" i="0">
                          <a:solidFill>
                            <a:schemeClr val="bg1">
                              <a:lumMod val="95000"/>
                            </a:schemeClr>
                          </a:solidFill>
                          <a:effectLst/>
                          <a:latin typeface="Cambria"/>
                        </a:rPr>
                        <a:t> </a:t>
                      </a:r>
                      <a:r>
                        <a:rPr lang="en-US" sz="2400" b="1" i="0" err="1">
                          <a:solidFill>
                            <a:schemeClr val="bg1">
                              <a:lumMod val="95000"/>
                            </a:schemeClr>
                          </a:solidFill>
                          <a:effectLst/>
                          <a:latin typeface="Cambria"/>
                        </a:rPr>
                        <a:t>Sandathara</a:t>
                      </a:r>
                      <a:r>
                        <a:rPr lang="en-US" sz="2400" b="1" i="0">
                          <a:solidFill>
                            <a:schemeClr val="bg1">
                              <a:lumMod val="95000"/>
                            </a:schemeClr>
                          </a:solidFill>
                          <a:effectLst/>
                          <a:latin typeface="Cambria"/>
                        </a:rPr>
                        <a:t>, "</a:t>
                      </a:r>
                      <a:r>
                        <a:rPr lang="en-US" sz="2400" b="1" i="0" err="1">
                          <a:solidFill>
                            <a:schemeClr val="bg1">
                              <a:lumMod val="95000"/>
                            </a:schemeClr>
                          </a:solidFill>
                          <a:effectLst/>
                          <a:latin typeface="Cambria"/>
                        </a:rPr>
                        <a:t>Arunalu</a:t>
                      </a:r>
                      <a:r>
                        <a:rPr lang="en-US" sz="2400" b="1" i="0">
                          <a:solidFill>
                            <a:schemeClr val="bg1">
                              <a:lumMod val="95000"/>
                            </a:schemeClr>
                          </a:solidFill>
                          <a:effectLst/>
                          <a:latin typeface="Cambria"/>
                        </a:rPr>
                        <a:t>: Learning Ecosystem to Overcome Sinhala," </a:t>
                      </a:r>
                      <a:r>
                        <a:rPr lang="en-US" sz="2400" b="1" i="0" err="1">
                          <a:solidFill>
                            <a:schemeClr val="bg1">
                              <a:lumMod val="95000"/>
                            </a:schemeClr>
                          </a:solidFill>
                          <a:effectLst/>
                          <a:latin typeface="Cambria"/>
                        </a:rPr>
                        <a:t>ReaserachGate</a:t>
                      </a:r>
                      <a:r>
                        <a:rPr lang="en-US" sz="2400" b="1" i="0">
                          <a:solidFill>
                            <a:schemeClr val="bg1">
                              <a:lumMod val="95000"/>
                            </a:schemeClr>
                          </a:solidFill>
                          <a:effectLst/>
                          <a:latin typeface="Cambria"/>
                        </a:rPr>
                        <a:t>, 2020. ​</a:t>
                      </a:r>
                    </a:p>
                  </a:txBody>
                  <a:tcPr>
                    <a:noFill/>
                  </a:tcPr>
                </a:tc>
                <a:extLst>
                  <a:ext uri="{0D108BD9-81ED-4DB2-BD59-A6C34878D82A}">
                    <a16:rowId xmlns:a16="http://schemas.microsoft.com/office/drawing/2014/main" val="1244047935"/>
                  </a:ext>
                </a:extLst>
              </a:tr>
            </a:tbl>
          </a:graphicData>
        </a:graphic>
      </p:graphicFrame>
    </p:spTree>
    <p:extLst>
      <p:ext uri="{BB962C8B-B14F-4D97-AF65-F5344CB8AC3E}">
        <p14:creationId xmlns:p14="http://schemas.microsoft.com/office/powerpoint/2010/main" val="8708177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C616C76-D323-4788-7EF2-9055353E3DCD}"/>
              </a:ext>
            </a:extLst>
          </p:cNvPr>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00394" y="3545299"/>
            <a:ext cx="9646901" cy="9031911"/>
          </a:xfrm>
          <a:prstGeom prst="rect">
            <a:avLst/>
          </a:prstGeom>
        </p:spPr>
      </p:pic>
      <p:sp>
        <p:nvSpPr>
          <p:cNvPr id="3" name="TextBox 2">
            <a:extLst>
              <a:ext uri="{FF2B5EF4-FFF2-40B4-BE49-F238E27FC236}">
                <a16:creationId xmlns:a16="http://schemas.microsoft.com/office/drawing/2014/main" id="{DFAF4343-7DBC-7707-829B-6DE7ED9DC42F}"/>
              </a:ext>
            </a:extLst>
          </p:cNvPr>
          <p:cNvSpPr txBox="1"/>
          <p:nvPr/>
        </p:nvSpPr>
        <p:spPr>
          <a:xfrm>
            <a:off x="2952750" y="0"/>
            <a:ext cx="12382500" cy="1200329"/>
          </a:xfrm>
          <a:prstGeom prst="rect">
            <a:avLst/>
          </a:prstGeom>
          <a:noFill/>
        </p:spPr>
        <p:txBody>
          <a:bodyPr wrap="square">
            <a:spAutoFit/>
          </a:bodyPr>
          <a:lstStyle/>
          <a:p>
            <a:pPr algn="ctr"/>
            <a:r>
              <a:rPr lang="en-US" sz="7200" err="1">
                <a:solidFill>
                  <a:schemeClr val="bg1"/>
                </a:solidFill>
                <a:latin typeface="Bebas Neue Bold" panose="020B0604020202020204" charset="0"/>
              </a:rPr>
              <a:t>gantt</a:t>
            </a:r>
            <a:r>
              <a:rPr lang="en-US" sz="7200">
                <a:solidFill>
                  <a:schemeClr val="bg1"/>
                </a:solidFill>
                <a:latin typeface="Bebas Neue Bold" panose="020B0604020202020204" charset="0"/>
              </a:rPr>
              <a:t> </a:t>
            </a:r>
            <a:r>
              <a:rPr lang="en-US" sz="7200">
                <a:solidFill>
                  <a:srgbClr val="FFC000"/>
                </a:solidFill>
                <a:latin typeface="Bebas Neue Bold" panose="020B0604020202020204" charset="0"/>
              </a:rPr>
              <a:t>chart</a:t>
            </a:r>
          </a:p>
        </p:txBody>
      </p:sp>
      <p:pic>
        <p:nvPicPr>
          <p:cNvPr id="5" name="Picture 4" descr="Chart&#10;&#10;Description automatically generated">
            <a:extLst>
              <a:ext uri="{FF2B5EF4-FFF2-40B4-BE49-F238E27FC236}">
                <a16:creationId xmlns:a16="http://schemas.microsoft.com/office/drawing/2014/main" id="{8232DE23-02A4-8E0A-A5A0-AB08894391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3007" y="1200329"/>
            <a:ext cx="11262243" cy="8446683"/>
          </a:xfrm>
          <a:prstGeom prst="rect">
            <a:avLst/>
          </a:prstGeom>
        </p:spPr>
      </p:pic>
    </p:spTree>
    <p:extLst>
      <p:ext uri="{BB962C8B-B14F-4D97-AF65-F5344CB8AC3E}">
        <p14:creationId xmlns:p14="http://schemas.microsoft.com/office/powerpoint/2010/main" val="912154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C616C76-D323-4788-7EF2-9055353E3DCD}"/>
              </a:ext>
            </a:extLst>
          </p:cNvPr>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00394" y="3545299"/>
            <a:ext cx="9646901" cy="9031911"/>
          </a:xfrm>
          <a:prstGeom prst="rect">
            <a:avLst/>
          </a:prstGeom>
        </p:spPr>
      </p:pic>
      <p:sp>
        <p:nvSpPr>
          <p:cNvPr id="3" name="TextBox 2">
            <a:extLst>
              <a:ext uri="{FF2B5EF4-FFF2-40B4-BE49-F238E27FC236}">
                <a16:creationId xmlns:a16="http://schemas.microsoft.com/office/drawing/2014/main" id="{DFAF4343-7DBC-7707-829B-6DE7ED9DC42F}"/>
              </a:ext>
            </a:extLst>
          </p:cNvPr>
          <p:cNvSpPr txBox="1"/>
          <p:nvPr/>
        </p:nvSpPr>
        <p:spPr>
          <a:xfrm>
            <a:off x="2952750" y="0"/>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Commercialization  </a:t>
            </a:r>
            <a:r>
              <a:rPr lang="en-US" sz="7200">
                <a:solidFill>
                  <a:srgbClr val="FFC000"/>
                </a:solidFill>
                <a:latin typeface="Bebas Neue Bold" panose="020B0604020202020204" charset="0"/>
              </a:rPr>
              <a:t>aspects</a:t>
            </a:r>
          </a:p>
        </p:txBody>
      </p:sp>
      <p:graphicFrame>
        <p:nvGraphicFramePr>
          <p:cNvPr id="10" name="Diagram 9">
            <a:extLst>
              <a:ext uri="{FF2B5EF4-FFF2-40B4-BE49-F238E27FC236}">
                <a16:creationId xmlns:a16="http://schemas.microsoft.com/office/drawing/2014/main" id="{D87B3FD6-6AAF-6CB4-086C-5F208F551525}"/>
              </a:ext>
            </a:extLst>
          </p:cNvPr>
          <p:cNvGraphicFramePr/>
          <p:nvPr>
            <p:extLst>
              <p:ext uri="{D42A27DB-BD31-4B8C-83A1-F6EECF244321}">
                <p14:modId xmlns:p14="http://schemas.microsoft.com/office/powerpoint/2010/main" val="4111214543"/>
              </p:ext>
            </p:extLst>
          </p:nvPr>
        </p:nvGraphicFramePr>
        <p:xfrm>
          <a:off x="5851777" y="1434791"/>
          <a:ext cx="12192000" cy="812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Picture 6">
            <a:extLst>
              <a:ext uri="{FF2B5EF4-FFF2-40B4-BE49-F238E27FC236}">
                <a16:creationId xmlns:a16="http://schemas.microsoft.com/office/drawing/2014/main" id="{CEB4B9DB-C171-578D-41FB-95FDBD072451}"/>
              </a:ext>
            </a:extLst>
          </p:cNvPr>
          <p:cNvPicPr>
            <a:picLocks noChangeAspect="1"/>
          </p:cNvPicPr>
          <p:nvPr/>
        </p:nvPicPr>
        <p:blipFill>
          <a:blip r:embed="rId9"/>
          <a:srcRect/>
          <a:stretch>
            <a:fillRect/>
          </a:stretch>
        </p:blipFill>
        <p:spPr>
          <a:xfrm rot="315444">
            <a:off x="771336" y="2030911"/>
            <a:ext cx="4743833" cy="7564916"/>
          </a:xfrm>
          <a:prstGeom prst="rect">
            <a:avLst/>
          </a:prstGeom>
        </p:spPr>
      </p:pic>
    </p:spTree>
    <p:extLst>
      <p:ext uri="{BB962C8B-B14F-4D97-AF65-F5344CB8AC3E}">
        <p14:creationId xmlns:p14="http://schemas.microsoft.com/office/powerpoint/2010/main" val="307449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C616C76-D323-4788-7EF2-9055353E3DCD}"/>
              </a:ext>
            </a:extLst>
          </p:cNvPr>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000394" y="3545299"/>
            <a:ext cx="9646901" cy="9031911"/>
          </a:xfrm>
          <a:prstGeom prst="rect">
            <a:avLst/>
          </a:prstGeom>
        </p:spPr>
      </p:pic>
      <p:sp>
        <p:nvSpPr>
          <p:cNvPr id="3" name="TextBox 2">
            <a:extLst>
              <a:ext uri="{FF2B5EF4-FFF2-40B4-BE49-F238E27FC236}">
                <a16:creationId xmlns:a16="http://schemas.microsoft.com/office/drawing/2014/main" id="{DFAF4343-7DBC-7707-829B-6DE7ED9DC42F}"/>
              </a:ext>
            </a:extLst>
          </p:cNvPr>
          <p:cNvSpPr txBox="1"/>
          <p:nvPr/>
        </p:nvSpPr>
        <p:spPr>
          <a:xfrm>
            <a:off x="2952750" y="0"/>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budget</a:t>
            </a:r>
            <a:endParaRPr lang="en-US" sz="7200">
              <a:solidFill>
                <a:srgbClr val="FFC000"/>
              </a:solidFill>
              <a:latin typeface="Bebas Neue Bold" panose="020B0604020202020204" charset="0"/>
            </a:endParaRPr>
          </a:p>
        </p:txBody>
      </p:sp>
      <p:graphicFrame>
        <p:nvGraphicFramePr>
          <p:cNvPr id="4" name="Table 3">
            <a:extLst>
              <a:ext uri="{FF2B5EF4-FFF2-40B4-BE49-F238E27FC236}">
                <a16:creationId xmlns:a16="http://schemas.microsoft.com/office/drawing/2014/main" id="{87F45E1B-27CD-EFC2-2133-45532F392AA0}"/>
              </a:ext>
            </a:extLst>
          </p:cNvPr>
          <p:cNvGraphicFramePr>
            <a:graphicFrameLocks noGrp="1"/>
          </p:cNvGraphicFramePr>
          <p:nvPr>
            <p:extLst>
              <p:ext uri="{D42A27DB-BD31-4B8C-83A1-F6EECF244321}">
                <p14:modId xmlns:p14="http://schemas.microsoft.com/office/powerpoint/2010/main" val="1066093879"/>
              </p:ext>
            </p:extLst>
          </p:nvPr>
        </p:nvGraphicFramePr>
        <p:xfrm>
          <a:off x="3923072" y="1799303"/>
          <a:ext cx="11149782" cy="6076340"/>
        </p:xfrm>
        <a:graphic>
          <a:graphicData uri="http://schemas.openxmlformats.org/drawingml/2006/table">
            <a:tbl>
              <a:tblPr firstRow="1" firstCol="1" bandRow="1">
                <a:tableStyleId>{5C22544A-7EE6-4342-B048-85BDC9FD1C3A}</a:tableStyleId>
              </a:tblPr>
              <a:tblGrid>
                <a:gridCol w="3047471">
                  <a:extLst>
                    <a:ext uri="{9D8B030D-6E8A-4147-A177-3AD203B41FA5}">
                      <a16:colId xmlns:a16="http://schemas.microsoft.com/office/drawing/2014/main" val="1394555867"/>
                    </a:ext>
                  </a:extLst>
                </a:gridCol>
                <a:gridCol w="3047471">
                  <a:extLst>
                    <a:ext uri="{9D8B030D-6E8A-4147-A177-3AD203B41FA5}">
                      <a16:colId xmlns:a16="http://schemas.microsoft.com/office/drawing/2014/main" val="3127772377"/>
                    </a:ext>
                  </a:extLst>
                </a:gridCol>
                <a:gridCol w="5054840">
                  <a:extLst>
                    <a:ext uri="{9D8B030D-6E8A-4147-A177-3AD203B41FA5}">
                      <a16:colId xmlns:a16="http://schemas.microsoft.com/office/drawing/2014/main" val="2592992549"/>
                    </a:ext>
                  </a:extLst>
                </a:gridCol>
              </a:tblGrid>
              <a:tr h="607634">
                <a:tc>
                  <a:txBody>
                    <a:bodyPr/>
                    <a:lstStyle/>
                    <a:p>
                      <a:pPr marL="0" marR="0">
                        <a:lnSpc>
                          <a:spcPct val="107000"/>
                        </a:lnSpc>
                        <a:spcBef>
                          <a:spcPts val="0"/>
                        </a:spcBef>
                        <a:spcAft>
                          <a:spcPts val="0"/>
                        </a:spcAft>
                      </a:pPr>
                      <a:r>
                        <a:rPr lang="en-US" sz="2400">
                          <a:effectLst/>
                        </a:rPr>
                        <a:t>Component </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2400">
                          <a:effectLst/>
                        </a:rPr>
                        <a:t>Amount (LKR)</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2400">
                          <a:effectLst/>
                        </a:rPr>
                        <a:t>Amount (USD)</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95543462"/>
                  </a:ext>
                </a:extLst>
              </a:tr>
              <a:tr h="607634">
                <a:tc>
                  <a:txBody>
                    <a:bodyPr/>
                    <a:lstStyle/>
                    <a:p>
                      <a:pPr marL="0" marR="0">
                        <a:lnSpc>
                          <a:spcPct val="107000"/>
                        </a:lnSpc>
                        <a:spcBef>
                          <a:spcPts val="0"/>
                        </a:spcBef>
                        <a:spcAft>
                          <a:spcPts val="0"/>
                        </a:spcAft>
                      </a:pPr>
                      <a:r>
                        <a:rPr lang="en-US" sz="2400">
                          <a:effectLst/>
                        </a:rPr>
                        <a:t>Direct Cost</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2400">
                          <a:effectLst/>
                        </a:rPr>
                        <a:t> </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2400">
                          <a:effectLst/>
                        </a:rPr>
                        <a:t> </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106822655"/>
                  </a:ext>
                </a:extLst>
              </a:tr>
              <a:tr h="607634">
                <a:tc>
                  <a:txBody>
                    <a:bodyPr/>
                    <a:lstStyle/>
                    <a:p>
                      <a:pPr marL="0" marR="0">
                        <a:lnSpc>
                          <a:spcPct val="107000"/>
                        </a:lnSpc>
                        <a:spcBef>
                          <a:spcPts val="0"/>
                        </a:spcBef>
                        <a:spcAft>
                          <a:spcPts val="0"/>
                        </a:spcAft>
                      </a:pPr>
                      <a:r>
                        <a:rPr lang="en-US" sz="2400">
                          <a:effectLst/>
                        </a:rPr>
                        <a:t>Printing</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2400">
                          <a:effectLst/>
                        </a:rPr>
                        <a:t>2,000</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2400">
                          <a:effectLst/>
                        </a:rPr>
                        <a:t>6</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87658597"/>
                  </a:ext>
                </a:extLst>
              </a:tr>
              <a:tr h="607634">
                <a:tc>
                  <a:txBody>
                    <a:bodyPr/>
                    <a:lstStyle/>
                    <a:p>
                      <a:pPr marL="0" marR="0">
                        <a:lnSpc>
                          <a:spcPct val="107000"/>
                        </a:lnSpc>
                        <a:spcBef>
                          <a:spcPts val="0"/>
                        </a:spcBef>
                        <a:spcAft>
                          <a:spcPts val="0"/>
                        </a:spcAft>
                      </a:pPr>
                      <a:r>
                        <a:rPr lang="en-US" sz="2400">
                          <a:effectLst/>
                        </a:rPr>
                        <a:t>Travelling</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2400">
                          <a:effectLst/>
                        </a:rPr>
                        <a:t>2,000</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2400">
                          <a:effectLst/>
                        </a:rPr>
                        <a:t>6</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555865832"/>
                  </a:ext>
                </a:extLst>
              </a:tr>
              <a:tr h="607634">
                <a:tc>
                  <a:txBody>
                    <a:bodyPr/>
                    <a:lstStyle/>
                    <a:p>
                      <a:pPr marL="0" marR="0">
                        <a:lnSpc>
                          <a:spcPct val="107000"/>
                        </a:lnSpc>
                        <a:spcBef>
                          <a:spcPts val="0"/>
                        </a:spcBef>
                        <a:spcAft>
                          <a:spcPts val="0"/>
                        </a:spcAft>
                      </a:pPr>
                      <a:r>
                        <a:rPr lang="en-US" sz="2400">
                          <a:effectLst/>
                        </a:rPr>
                        <a:t>Indirect Cost</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2400">
                          <a:effectLst/>
                        </a:rPr>
                        <a:t> </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2400">
                          <a:effectLst/>
                        </a:rPr>
                        <a:t> </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77391545"/>
                  </a:ext>
                </a:extLst>
              </a:tr>
              <a:tr h="607634">
                <a:tc>
                  <a:txBody>
                    <a:bodyPr/>
                    <a:lstStyle/>
                    <a:p>
                      <a:pPr marL="0" marR="0">
                        <a:lnSpc>
                          <a:spcPct val="107000"/>
                        </a:lnSpc>
                        <a:spcBef>
                          <a:spcPts val="0"/>
                        </a:spcBef>
                        <a:spcAft>
                          <a:spcPts val="0"/>
                        </a:spcAft>
                      </a:pPr>
                      <a:r>
                        <a:rPr lang="en-US" sz="2400">
                          <a:effectLst/>
                        </a:rPr>
                        <a:t>Wi-Fi/Mobile Data</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2400">
                          <a:effectLst/>
                        </a:rPr>
                        <a:t>10,000</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2400">
                          <a:effectLst/>
                        </a:rPr>
                        <a:t>30</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854638172"/>
                  </a:ext>
                </a:extLst>
              </a:tr>
              <a:tr h="607634">
                <a:tc>
                  <a:txBody>
                    <a:bodyPr/>
                    <a:lstStyle/>
                    <a:p>
                      <a:pPr marL="0" marR="0">
                        <a:lnSpc>
                          <a:spcPct val="107000"/>
                        </a:lnSpc>
                        <a:spcBef>
                          <a:spcPts val="0"/>
                        </a:spcBef>
                        <a:spcAft>
                          <a:spcPts val="0"/>
                        </a:spcAft>
                      </a:pPr>
                      <a:r>
                        <a:rPr lang="en-US" sz="2400">
                          <a:effectLst/>
                        </a:rPr>
                        <a:t>Electricity </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2400">
                          <a:effectLst/>
                        </a:rPr>
                        <a:t>5,000</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2400">
                          <a:effectLst/>
                        </a:rPr>
                        <a:t>15</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4045535273"/>
                  </a:ext>
                </a:extLst>
              </a:tr>
              <a:tr h="607634">
                <a:tc>
                  <a:txBody>
                    <a:bodyPr/>
                    <a:lstStyle/>
                    <a:p>
                      <a:pPr marL="0" marR="0">
                        <a:lnSpc>
                          <a:spcPct val="107000"/>
                        </a:lnSpc>
                        <a:spcBef>
                          <a:spcPts val="0"/>
                        </a:spcBef>
                        <a:spcAft>
                          <a:spcPts val="0"/>
                        </a:spcAft>
                      </a:pPr>
                      <a:r>
                        <a:rPr lang="en-US" sz="2400">
                          <a:effectLst/>
                        </a:rPr>
                        <a:t>Transport</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2400">
                          <a:effectLst/>
                        </a:rPr>
                        <a:t>2,000</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2400">
                          <a:effectLst/>
                        </a:rPr>
                        <a:t>6</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869130721"/>
                  </a:ext>
                </a:extLst>
              </a:tr>
              <a:tr h="607634">
                <a:tc>
                  <a:txBody>
                    <a:bodyPr/>
                    <a:lstStyle/>
                    <a:p>
                      <a:pPr marL="0" marR="0">
                        <a:lnSpc>
                          <a:spcPct val="107000"/>
                        </a:lnSpc>
                        <a:spcBef>
                          <a:spcPts val="0"/>
                        </a:spcBef>
                        <a:spcAft>
                          <a:spcPts val="0"/>
                        </a:spcAft>
                      </a:pPr>
                      <a:r>
                        <a:rPr lang="en-US" sz="2400">
                          <a:effectLst/>
                        </a:rPr>
                        <a:t>Web Hosting</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2400">
                          <a:effectLst/>
                        </a:rPr>
                        <a:t>5,000</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2400">
                          <a:effectLst/>
                        </a:rPr>
                        <a:t>15</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193608940"/>
                  </a:ext>
                </a:extLst>
              </a:tr>
              <a:tr h="607634">
                <a:tc>
                  <a:txBody>
                    <a:bodyPr/>
                    <a:lstStyle/>
                    <a:p>
                      <a:pPr marL="0" marR="0">
                        <a:lnSpc>
                          <a:spcPct val="107000"/>
                        </a:lnSpc>
                        <a:spcBef>
                          <a:spcPts val="0"/>
                        </a:spcBef>
                        <a:spcAft>
                          <a:spcPts val="0"/>
                        </a:spcAft>
                      </a:pPr>
                      <a:r>
                        <a:rPr lang="en-US" sz="2400">
                          <a:effectLst/>
                        </a:rPr>
                        <a:t>Total</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2400">
                          <a:effectLst/>
                        </a:rPr>
                        <a:t>26,000</a:t>
                      </a:r>
                      <a:endParaRPr lang="en-US" sz="240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78</a:t>
                      </a:r>
                      <a:endParaRPr lang="en-US" sz="2400" dirty="0">
                        <a:effectLst/>
                        <a:latin typeface="Calibri" panose="020F0502020204030204" pitchFamily="34" charset="0"/>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875302245"/>
                  </a:ext>
                </a:extLst>
              </a:tr>
            </a:tbl>
          </a:graphicData>
        </a:graphic>
      </p:graphicFrame>
    </p:spTree>
    <p:extLst>
      <p:ext uri="{BB962C8B-B14F-4D97-AF65-F5344CB8AC3E}">
        <p14:creationId xmlns:p14="http://schemas.microsoft.com/office/powerpoint/2010/main" val="14560582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F4343-7DBC-7707-829B-6DE7ED9DC42F}"/>
              </a:ext>
            </a:extLst>
          </p:cNvPr>
          <p:cNvSpPr txBox="1"/>
          <p:nvPr/>
        </p:nvSpPr>
        <p:spPr>
          <a:xfrm>
            <a:off x="2952750" y="0"/>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 appendix</a:t>
            </a:r>
            <a:endParaRPr lang="en-US" sz="7200">
              <a:solidFill>
                <a:srgbClr val="FFC000"/>
              </a:solidFill>
              <a:latin typeface="Bebas Neue Bold" panose="020B0604020202020204" charset="0"/>
            </a:endParaRPr>
          </a:p>
        </p:txBody>
      </p:sp>
      <p:sp>
        <p:nvSpPr>
          <p:cNvPr id="4" name="Content Placeholder 2">
            <a:extLst>
              <a:ext uri="{FF2B5EF4-FFF2-40B4-BE49-F238E27FC236}">
                <a16:creationId xmlns:a16="http://schemas.microsoft.com/office/drawing/2014/main" id="{B112A79C-8C67-3D5E-1566-A1C381F9E6BA}"/>
              </a:ext>
            </a:extLst>
          </p:cNvPr>
          <p:cNvSpPr txBox="1">
            <a:spLocks/>
          </p:cNvSpPr>
          <p:nvPr/>
        </p:nvSpPr>
        <p:spPr>
          <a:xfrm>
            <a:off x="511134" y="1451846"/>
            <a:ext cx="17265732" cy="6788945"/>
          </a:xfrm>
          <a:prstGeom prst="rect">
            <a:avLst/>
          </a:prstGeom>
        </p:spPr>
        <p:txBody>
          <a:bodyPr vert="horz" lIns="91440" tIns="45720" rIns="91440" bIns="45720" rtlCol="0" anchor="t">
            <a:noAutofit/>
          </a:bodyPr>
          <a:lstStyle>
            <a:lvl1pPr marL="514350" indent="-514350" algn="l" defTabSz="1371600" rtl="0" eaLnBrk="1" latinLnBrk="0" hangingPunct="1">
              <a:spcBef>
                <a:spcPct val="20000"/>
              </a:spcBef>
              <a:buFont typeface="Arial" pitchFamily="34" charset="0"/>
              <a:buChar char="•"/>
              <a:defRPr sz="4800" kern="1200">
                <a:solidFill>
                  <a:schemeClr val="tx1"/>
                </a:solidFill>
                <a:latin typeface="+mn-lt"/>
                <a:ea typeface="+mn-ea"/>
                <a:cs typeface="+mn-cs"/>
              </a:defRPr>
            </a:lvl1pPr>
            <a:lvl2pPr marL="1114425" indent="-428625" algn="l" defTabSz="1371600" rtl="0" eaLnBrk="1" latinLnBrk="0" hangingPunct="1">
              <a:spcBef>
                <a:spcPct val="20000"/>
              </a:spcBef>
              <a:buFont typeface="Wingdings" pitchFamily="2" charset="2"/>
              <a:buChar char="Ø"/>
              <a:defRPr sz="4200" kern="1200">
                <a:solidFill>
                  <a:schemeClr val="tx1"/>
                </a:solidFill>
                <a:latin typeface="+mn-lt"/>
                <a:ea typeface="+mn-ea"/>
                <a:cs typeface="+mn-cs"/>
              </a:defRPr>
            </a:lvl2pPr>
            <a:lvl3pPr marL="1714500" indent="-342900" algn="l" defTabSz="1371600" rtl="0" eaLnBrk="1" latinLnBrk="0" hangingPunct="1">
              <a:spcBef>
                <a:spcPct val="20000"/>
              </a:spcBef>
              <a:buFont typeface="Arial" pitchFamily="34" charset="0"/>
              <a:buChar char="•"/>
              <a:defRPr sz="3600" kern="1200">
                <a:solidFill>
                  <a:schemeClr val="tx1"/>
                </a:solidFill>
                <a:latin typeface="+mn-lt"/>
                <a:ea typeface="+mn-ea"/>
                <a:cs typeface="+mn-cs"/>
              </a:defRPr>
            </a:lvl3pPr>
            <a:lvl4pPr marL="2400300" indent="-342900" algn="l" defTabSz="1371600" rtl="0" eaLnBrk="1" latinLnBrk="0" hangingPunct="1">
              <a:spcBef>
                <a:spcPct val="20000"/>
              </a:spcBef>
              <a:buFont typeface="Wingdings" pitchFamily="2" charset="2"/>
              <a:buChar char="§"/>
              <a:defRPr sz="3000" kern="1200">
                <a:solidFill>
                  <a:schemeClr val="tx1"/>
                </a:solidFill>
                <a:latin typeface="+mn-lt"/>
                <a:ea typeface="+mn-ea"/>
                <a:cs typeface="+mn-cs"/>
              </a:defRPr>
            </a:lvl4pPr>
            <a:lvl5pPr marL="30861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a:lstStyle>
          <a:p>
            <a:r>
              <a:rPr lang="en-US" sz="3200">
                <a:solidFill>
                  <a:schemeClr val="bg1"/>
                </a:solidFill>
                <a:ea typeface="+mn-lt"/>
                <a:cs typeface="+mn-lt"/>
              </a:rPr>
              <a:t>A visit to the </a:t>
            </a:r>
            <a:r>
              <a:rPr lang="en-US" sz="3200" err="1">
                <a:solidFill>
                  <a:schemeClr val="bg1"/>
                </a:solidFill>
                <a:ea typeface="+mn-lt"/>
                <a:cs typeface="+mn-lt"/>
              </a:rPr>
              <a:t>Narahenpita</a:t>
            </a:r>
            <a:r>
              <a:rPr lang="en-US" sz="3200">
                <a:solidFill>
                  <a:schemeClr val="bg1"/>
                </a:solidFill>
                <a:ea typeface="+mn-lt"/>
                <a:cs typeface="+mn-lt"/>
              </a:rPr>
              <a:t> Special Education Center to Collect the Necessary Data.</a:t>
            </a:r>
          </a:p>
          <a:p>
            <a:endParaRPr lang="en-US" sz="3200">
              <a:solidFill>
                <a:schemeClr val="bg1"/>
              </a:solidFill>
              <a:ea typeface="Cambria"/>
            </a:endParaRPr>
          </a:p>
          <a:p>
            <a:pPr marL="0" indent="0">
              <a:buFont typeface="Arial" pitchFamily="34" charset="0"/>
              <a:buNone/>
            </a:pPr>
            <a:endParaRPr lang="en-US" sz="3200">
              <a:solidFill>
                <a:schemeClr val="bg1"/>
              </a:solidFill>
              <a:ea typeface="Cambria"/>
            </a:endParaRPr>
          </a:p>
          <a:p>
            <a:endParaRPr lang="en-US">
              <a:ea typeface="Cambria"/>
            </a:endParaRPr>
          </a:p>
        </p:txBody>
      </p:sp>
      <p:pic>
        <p:nvPicPr>
          <p:cNvPr id="18" name="Picture Placeholder 17">
            <a:extLst>
              <a:ext uri="{FF2B5EF4-FFF2-40B4-BE49-F238E27FC236}">
                <a16:creationId xmlns:a16="http://schemas.microsoft.com/office/drawing/2014/main" id="{BE80F180-F0A5-282D-9ED1-E429A093D45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1053" b="11053"/>
          <a:stretch/>
        </p:blipFill>
        <p:spPr>
          <a:xfrm>
            <a:off x="963611" y="2329695"/>
            <a:ext cx="4816496" cy="2813806"/>
          </a:xfrm>
        </p:spPr>
      </p:pic>
      <p:sp>
        <p:nvSpPr>
          <p:cNvPr id="16" name="Picture Placeholder 13">
            <a:extLst>
              <a:ext uri="{FF2B5EF4-FFF2-40B4-BE49-F238E27FC236}">
                <a16:creationId xmlns:a16="http://schemas.microsoft.com/office/drawing/2014/main" id="{388A90BD-626C-48A1-0692-C60DC58B82D8}"/>
              </a:ext>
            </a:extLst>
          </p:cNvPr>
          <p:cNvSpPr txBox="1">
            <a:spLocks/>
          </p:cNvSpPr>
          <p:nvPr/>
        </p:nvSpPr>
        <p:spPr>
          <a:xfrm>
            <a:off x="1207136" y="3322319"/>
            <a:ext cx="5391784" cy="3048001"/>
          </a:xfrm>
          <a:prstGeom prst="rect">
            <a:avLst/>
          </a:prstGeom>
        </p:spPr>
      </p:sp>
      <p:pic>
        <p:nvPicPr>
          <p:cNvPr id="21" name="Picture Placeholder 17" descr="A person in a white dress&#10;&#10;Description automatically generated with low confidence">
            <a:extLst>
              <a:ext uri="{FF2B5EF4-FFF2-40B4-BE49-F238E27FC236}">
                <a16:creationId xmlns:a16="http://schemas.microsoft.com/office/drawing/2014/main" id="{1401B64E-EBF9-115A-2E40-B9DBFCFA83CE}"/>
              </a:ext>
            </a:extLst>
          </p:cNvPr>
          <p:cNvPicPr>
            <a:picLocks noChangeAspect="1"/>
          </p:cNvPicPr>
          <p:nvPr/>
        </p:nvPicPr>
        <p:blipFill>
          <a:blip r:embed="rId3">
            <a:extLst>
              <a:ext uri="{28A0092B-C50C-407E-A947-70E740481C1C}">
                <a14:useLocalDpi xmlns:a14="http://schemas.microsoft.com/office/drawing/2010/main" val="0"/>
              </a:ext>
            </a:extLst>
          </a:blip>
          <a:srcRect t="28799" b="28799"/>
          <a:stretch>
            <a:fillRect/>
          </a:stretch>
        </p:blipFill>
        <p:spPr>
          <a:xfrm>
            <a:off x="6872586" y="2329694"/>
            <a:ext cx="4816496" cy="2813806"/>
          </a:xfrm>
          <a:prstGeom prst="rect">
            <a:avLst/>
          </a:prstGeom>
        </p:spPr>
      </p:pic>
      <p:pic>
        <p:nvPicPr>
          <p:cNvPr id="22" name="Picture Placeholder 17">
            <a:extLst>
              <a:ext uri="{FF2B5EF4-FFF2-40B4-BE49-F238E27FC236}">
                <a16:creationId xmlns:a16="http://schemas.microsoft.com/office/drawing/2014/main" id="{D878C58C-8E21-5757-BC95-77B5626C7816}"/>
              </a:ext>
            </a:extLst>
          </p:cNvPr>
          <p:cNvPicPr>
            <a:picLocks noChangeAspect="1"/>
          </p:cNvPicPr>
          <p:nvPr/>
        </p:nvPicPr>
        <p:blipFill>
          <a:blip r:embed="rId4">
            <a:extLst>
              <a:ext uri="{28A0092B-C50C-407E-A947-70E740481C1C}">
                <a14:useLocalDpi xmlns:a14="http://schemas.microsoft.com/office/drawing/2010/main" val="0"/>
              </a:ext>
            </a:extLst>
          </a:blip>
          <a:srcRect t="28092" b="28092"/>
          <a:stretch/>
        </p:blipFill>
        <p:spPr>
          <a:xfrm>
            <a:off x="12781561" y="2329694"/>
            <a:ext cx="4816496" cy="2813806"/>
          </a:xfrm>
          <a:prstGeom prst="rect">
            <a:avLst/>
          </a:prstGeom>
        </p:spPr>
      </p:pic>
      <p:pic>
        <p:nvPicPr>
          <p:cNvPr id="23" name="Picture Placeholder 17">
            <a:extLst>
              <a:ext uri="{FF2B5EF4-FFF2-40B4-BE49-F238E27FC236}">
                <a16:creationId xmlns:a16="http://schemas.microsoft.com/office/drawing/2014/main" id="{B33D4596-5CE8-B1C0-8C13-D95AAEC20B89}"/>
              </a:ext>
            </a:extLst>
          </p:cNvPr>
          <p:cNvPicPr>
            <a:picLocks noChangeAspect="1"/>
          </p:cNvPicPr>
          <p:nvPr/>
        </p:nvPicPr>
        <p:blipFill>
          <a:blip r:embed="rId5">
            <a:extLst>
              <a:ext uri="{28A0092B-C50C-407E-A947-70E740481C1C}">
                <a14:useLocalDpi xmlns:a14="http://schemas.microsoft.com/office/drawing/2010/main" val="0"/>
              </a:ext>
            </a:extLst>
          </a:blip>
          <a:srcRect t="11053" b="11053"/>
          <a:stretch/>
        </p:blipFill>
        <p:spPr>
          <a:xfrm>
            <a:off x="6735752" y="6304833"/>
            <a:ext cx="4816496" cy="2813806"/>
          </a:xfrm>
          <a:prstGeom prst="rect">
            <a:avLst/>
          </a:prstGeom>
        </p:spPr>
      </p:pic>
      <p:pic>
        <p:nvPicPr>
          <p:cNvPr id="25" name="Picture 2">
            <a:extLst>
              <a:ext uri="{FF2B5EF4-FFF2-40B4-BE49-F238E27FC236}">
                <a16:creationId xmlns:a16="http://schemas.microsoft.com/office/drawing/2014/main" id="{F637441F-4D48-2C5D-7D67-52B88505C49B}"/>
              </a:ext>
            </a:extLst>
          </p:cNvPr>
          <p:cNvPicPr>
            <a:picLocks noChangeAspect="1"/>
          </p:cNvPicPr>
          <p:nvPr/>
        </p:nvPicPr>
        <p:blipFill>
          <a:blip r:embed="rId6">
            <a:alphaModFix amt="19999"/>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000394" y="3545299"/>
            <a:ext cx="9646901" cy="9031911"/>
          </a:xfrm>
          <a:prstGeom prst="rect">
            <a:avLst/>
          </a:prstGeom>
        </p:spPr>
      </p:pic>
    </p:spTree>
    <p:extLst>
      <p:ext uri="{BB962C8B-B14F-4D97-AF65-F5344CB8AC3E}">
        <p14:creationId xmlns:p14="http://schemas.microsoft.com/office/powerpoint/2010/main" val="173779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80">
                                          <p:stCondLst>
                                            <p:cond delay="0"/>
                                          </p:stCondLst>
                                        </p:cTn>
                                        <p:tgtEl>
                                          <p:spTgt spid="18"/>
                                        </p:tgtEl>
                                      </p:cBhvr>
                                    </p:animEffect>
                                    <p:anim calcmode="lin" valueType="num">
                                      <p:cBhvr>
                                        <p:cTn id="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3" dur="26">
                                          <p:stCondLst>
                                            <p:cond delay="650"/>
                                          </p:stCondLst>
                                        </p:cTn>
                                        <p:tgtEl>
                                          <p:spTgt spid="18"/>
                                        </p:tgtEl>
                                      </p:cBhvr>
                                      <p:to x="100000" y="60000"/>
                                    </p:animScale>
                                    <p:animScale>
                                      <p:cBhvr>
                                        <p:cTn id="14" dur="166" decel="50000">
                                          <p:stCondLst>
                                            <p:cond delay="676"/>
                                          </p:stCondLst>
                                        </p:cTn>
                                        <p:tgtEl>
                                          <p:spTgt spid="18"/>
                                        </p:tgtEl>
                                      </p:cBhvr>
                                      <p:to x="100000" y="100000"/>
                                    </p:animScale>
                                    <p:animScale>
                                      <p:cBhvr>
                                        <p:cTn id="15" dur="26">
                                          <p:stCondLst>
                                            <p:cond delay="1312"/>
                                          </p:stCondLst>
                                        </p:cTn>
                                        <p:tgtEl>
                                          <p:spTgt spid="18"/>
                                        </p:tgtEl>
                                      </p:cBhvr>
                                      <p:to x="100000" y="80000"/>
                                    </p:animScale>
                                    <p:animScale>
                                      <p:cBhvr>
                                        <p:cTn id="16" dur="166" decel="50000">
                                          <p:stCondLst>
                                            <p:cond delay="1338"/>
                                          </p:stCondLst>
                                        </p:cTn>
                                        <p:tgtEl>
                                          <p:spTgt spid="18"/>
                                        </p:tgtEl>
                                      </p:cBhvr>
                                      <p:to x="100000" y="100000"/>
                                    </p:animScale>
                                    <p:animScale>
                                      <p:cBhvr>
                                        <p:cTn id="17" dur="26">
                                          <p:stCondLst>
                                            <p:cond delay="1642"/>
                                          </p:stCondLst>
                                        </p:cTn>
                                        <p:tgtEl>
                                          <p:spTgt spid="18"/>
                                        </p:tgtEl>
                                      </p:cBhvr>
                                      <p:to x="100000" y="90000"/>
                                    </p:animScale>
                                    <p:animScale>
                                      <p:cBhvr>
                                        <p:cTn id="18" dur="166" decel="50000">
                                          <p:stCondLst>
                                            <p:cond delay="1668"/>
                                          </p:stCondLst>
                                        </p:cTn>
                                        <p:tgtEl>
                                          <p:spTgt spid="18"/>
                                        </p:tgtEl>
                                      </p:cBhvr>
                                      <p:to x="100000" y="100000"/>
                                    </p:animScale>
                                    <p:animScale>
                                      <p:cBhvr>
                                        <p:cTn id="19" dur="26">
                                          <p:stCondLst>
                                            <p:cond delay="1808"/>
                                          </p:stCondLst>
                                        </p:cTn>
                                        <p:tgtEl>
                                          <p:spTgt spid="18"/>
                                        </p:tgtEl>
                                      </p:cBhvr>
                                      <p:to x="100000" y="95000"/>
                                    </p:animScale>
                                    <p:animScale>
                                      <p:cBhvr>
                                        <p:cTn id="20" dur="166" decel="50000">
                                          <p:stCondLst>
                                            <p:cond delay="1834"/>
                                          </p:stCondLst>
                                        </p:cTn>
                                        <p:tgtEl>
                                          <p:spTgt spid="18"/>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80">
                                          <p:stCondLst>
                                            <p:cond delay="0"/>
                                          </p:stCondLst>
                                        </p:cTn>
                                        <p:tgtEl>
                                          <p:spTgt spid="21"/>
                                        </p:tgtEl>
                                      </p:cBhvr>
                                    </p:animEffect>
                                    <p:anim calcmode="lin" valueType="num">
                                      <p:cBhvr>
                                        <p:cTn id="24"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29" dur="26">
                                          <p:stCondLst>
                                            <p:cond delay="650"/>
                                          </p:stCondLst>
                                        </p:cTn>
                                        <p:tgtEl>
                                          <p:spTgt spid="21"/>
                                        </p:tgtEl>
                                      </p:cBhvr>
                                      <p:to x="100000" y="60000"/>
                                    </p:animScale>
                                    <p:animScale>
                                      <p:cBhvr>
                                        <p:cTn id="30" dur="166" decel="50000">
                                          <p:stCondLst>
                                            <p:cond delay="676"/>
                                          </p:stCondLst>
                                        </p:cTn>
                                        <p:tgtEl>
                                          <p:spTgt spid="21"/>
                                        </p:tgtEl>
                                      </p:cBhvr>
                                      <p:to x="100000" y="100000"/>
                                    </p:animScale>
                                    <p:animScale>
                                      <p:cBhvr>
                                        <p:cTn id="31" dur="26">
                                          <p:stCondLst>
                                            <p:cond delay="1312"/>
                                          </p:stCondLst>
                                        </p:cTn>
                                        <p:tgtEl>
                                          <p:spTgt spid="21"/>
                                        </p:tgtEl>
                                      </p:cBhvr>
                                      <p:to x="100000" y="80000"/>
                                    </p:animScale>
                                    <p:animScale>
                                      <p:cBhvr>
                                        <p:cTn id="32" dur="166" decel="50000">
                                          <p:stCondLst>
                                            <p:cond delay="1338"/>
                                          </p:stCondLst>
                                        </p:cTn>
                                        <p:tgtEl>
                                          <p:spTgt spid="21"/>
                                        </p:tgtEl>
                                      </p:cBhvr>
                                      <p:to x="100000" y="100000"/>
                                    </p:animScale>
                                    <p:animScale>
                                      <p:cBhvr>
                                        <p:cTn id="33" dur="26">
                                          <p:stCondLst>
                                            <p:cond delay="1642"/>
                                          </p:stCondLst>
                                        </p:cTn>
                                        <p:tgtEl>
                                          <p:spTgt spid="21"/>
                                        </p:tgtEl>
                                      </p:cBhvr>
                                      <p:to x="100000" y="90000"/>
                                    </p:animScale>
                                    <p:animScale>
                                      <p:cBhvr>
                                        <p:cTn id="34" dur="166" decel="50000">
                                          <p:stCondLst>
                                            <p:cond delay="1668"/>
                                          </p:stCondLst>
                                        </p:cTn>
                                        <p:tgtEl>
                                          <p:spTgt spid="21"/>
                                        </p:tgtEl>
                                      </p:cBhvr>
                                      <p:to x="100000" y="100000"/>
                                    </p:animScale>
                                    <p:animScale>
                                      <p:cBhvr>
                                        <p:cTn id="35" dur="26">
                                          <p:stCondLst>
                                            <p:cond delay="1808"/>
                                          </p:stCondLst>
                                        </p:cTn>
                                        <p:tgtEl>
                                          <p:spTgt spid="21"/>
                                        </p:tgtEl>
                                      </p:cBhvr>
                                      <p:to x="100000" y="95000"/>
                                    </p:animScale>
                                    <p:animScale>
                                      <p:cBhvr>
                                        <p:cTn id="36" dur="166" decel="50000">
                                          <p:stCondLst>
                                            <p:cond delay="1834"/>
                                          </p:stCondLst>
                                        </p:cTn>
                                        <p:tgtEl>
                                          <p:spTgt spid="21"/>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80">
                                          <p:stCondLst>
                                            <p:cond delay="0"/>
                                          </p:stCondLst>
                                        </p:cTn>
                                        <p:tgtEl>
                                          <p:spTgt spid="22"/>
                                        </p:tgtEl>
                                      </p:cBhvr>
                                    </p:animEffect>
                                    <p:anim calcmode="lin" valueType="num">
                                      <p:cBhvr>
                                        <p:cTn id="40"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45" dur="26">
                                          <p:stCondLst>
                                            <p:cond delay="650"/>
                                          </p:stCondLst>
                                        </p:cTn>
                                        <p:tgtEl>
                                          <p:spTgt spid="22"/>
                                        </p:tgtEl>
                                      </p:cBhvr>
                                      <p:to x="100000" y="60000"/>
                                    </p:animScale>
                                    <p:animScale>
                                      <p:cBhvr>
                                        <p:cTn id="46" dur="166" decel="50000">
                                          <p:stCondLst>
                                            <p:cond delay="676"/>
                                          </p:stCondLst>
                                        </p:cTn>
                                        <p:tgtEl>
                                          <p:spTgt spid="22"/>
                                        </p:tgtEl>
                                      </p:cBhvr>
                                      <p:to x="100000" y="100000"/>
                                    </p:animScale>
                                    <p:animScale>
                                      <p:cBhvr>
                                        <p:cTn id="47" dur="26">
                                          <p:stCondLst>
                                            <p:cond delay="1312"/>
                                          </p:stCondLst>
                                        </p:cTn>
                                        <p:tgtEl>
                                          <p:spTgt spid="22"/>
                                        </p:tgtEl>
                                      </p:cBhvr>
                                      <p:to x="100000" y="80000"/>
                                    </p:animScale>
                                    <p:animScale>
                                      <p:cBhvr>
                                        <p:cTn id="48" dur="166" decel="50000">
                                          <p:stCondLst>
                                            <p:cond delay="1338"/>
                                          </p:stCondLst>
                                        </p:cTn>
                                        <p:tgtEl>
                                          <p:spTgt spid="22"/>
                                        </p:tgtEl>
                                      </p:cBhvr>
                                      <p:to x="100000" y="100000"/>
                                    </p:animScale>
                                    <p:animScale>
                                      <p:cBhvr>
                                        <p:cTn id="49" dur="26">
                                          <p:stCondLst>
                                            <p:cond delay="1642"/>
                                          </p:stCondLst>
                                        </p:cTn>
                                        <p:tgtEl>
                                          <p:spTgt spid="22"/>
                                        </p:tgtEl>
                                      </p:cBhvr>
                                      <p:to x="100000" y="90000"/>
                                    </p:animScale>
                                    <p:animScale>
                                      <p:cBhvr>
                                        <p:cTn id="50" dur="166" decel="50000">
                                          <p:stCondLst>
                                            <p:cond delay="1668"/>
                                          </p:stCondLst>
                                        </p:cTn>
                                        <p:tgtEl>
                                          <p:spTgt spid="22"/>
                                        </p:tgtEl>
                                      </p:cBhvr>
                                      <p:to x="100000" y="100000"/>
                                    </p:animScale>
                                    <p:animScale>
                                      <p:cBhvr>
                                        <p:cTn id="51" dur="26">
                                          <p:stCondLst>
                                            <p:cond delay="1808"/>
                                          </p:stCondLst>
                                        </p:cTn>
                                        <p:tgtEl>
                                          <p:spTgt spid="22"/>
                                        </p:tgtEl>
                                      </p:cBhvr>
                                      <p:to x="100000" y="95000"/>
                                    </p:animScale>
                                    <p:animScale>
                                      <p:cBhvr>
                                        <p:cTn id="52" dur="166" decel="50000">
                                          <p:stCondLst>
                                            <p:cond delay="1834"/>
                                          </p:stCondLst>
                                        </p:cTn>
                                        <p:tgtEl>
                                          <p:spTgt spid="22"/>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down)">
                                      <p:cBhvr>
                                        <p:cTn id="55" dur="580">
                                          <p:stCondLst>
                                            <p:cond delay="0"/>
                                          </p:stCondLst>
                                        </p:cTn>
                                        <p:tgtEl>
                                          <p:spTgt spid="23"/>
                                        </p:tgtEl>
                                      </p:cBhvr>
                                    </p:animEffect>
                                    <p:anim calcmode="lin" valueType="num">
                                      <p:cBhvr>
                                        <p:cTn id="56"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61" dur="26">
                                          <p:stCondLst>
                                            <p:cond delay="650"/>
                                          </p:stCondLst>
                                        </p:cTn>
                                        <p:tgtEl>
                                          <p:spTgt spid="23"/>
                                        </p:tgtEl>
                                      </p:cBhvr>
                                      <p:to x="100000" y="60000"/>
                                    </p:animScale>
                                    <p:animScale>
                                      <p:cBhvr>
                                        <p:cTn id="62" dur="166" decel="50000">
                                          <p:stCondLst>
                                            <p:cond delay="676"/>
                                          </p:stCondLst>
                                        </p:cTn>
                                        <p:tgtEl>
                                          <p:spTgt spid="23"/>
                                        </p:tgtEl>
                                      </p:cBhvr>
                                      <p:to x="100000" y="100000"/>
                                    </p:animScale>
                                    <p:animScale>
                                      <p:cBhvr>
                                        <p:cTn id="63" dur="26">
                                          <p:stCondLst>
                                            <p:cond delay="1312"/>
                                          </p:stCondLst>
                                        </p:cTn>
                                        <p:tgtEl>
                                          <p:spTgt spid="23"/>
                                        </p:tgtEl>
                                      </p:cBhvr>
                                      <p:to x="100000" y="80000"/>
                                    </p:animScale>
                                    <p:animScale>
                                      <p:cBhvr>
                                        <p:cTn id="64" dur="166" decel="50000">
                                          <p:stCondLst>
                                            <p:cond delay="1338"/>
                                          </p:stCondLst>
                                        </p:cTn>
                                        <p:tgtEl>
                                          <p:spTgt spid="23"/>
                                        </p:tgtEl>
                                      </p:cBhvr>
                                      <p:to x="100000" y="100000"/>
                                    </p:animScale>
                                    <p:animScale>
                                      <p:cBhvr>
                                        <p:cTn id="65" dur="26">
                                          <p:stCondLst>
                                            <p:cond delay="1642"/>
                                          </p:stCondLst>
                                        </p:cTn>
                                        <p:tgtEl>
                                          <p:spTgt spid="23"/>
                                        </p:tgtEl>
                                      </p:cBhvr>
                                      <p:to x="100000" y="90000"/>
                                    </p:animScale>
                                    <p:animScale>
                                      <p:cBhvr>
                                        <p:cTn id="66" dur="166" decel="50000">
                                          <p:stCondLst>
                                            <p:cond delay="1668"/>
                                          </p:stCondLst>
                                        </p:cTn>
                                        <p:tgtEl>
                                          <p:spTgt spid="23"/>
                                        </p:tgtEl>
                                      </p:cBhvr>
                                      <p:to x="100000" y="100000"/>
                                    </p:animScale>
                                    <p:animScale>
                                      <p:cBhvr>
                                        <p:cTn id="67" dur="26">
                                          <p:stCondLst>
                                            <p:cond delay="1808"/>
                                          </p:stCondLst>
                                        </p:cTn>
                                        <p:tgtEl>
                                          <p:spTgt spid="23"/>
                                        </p:tgtEl>
                                      </p:cBhvr>
                                      <p:to x="100000" y="95000"/>
                                    </p:animScale>
                                    <p:animScale>
                                      <p:cBhvr>
                                        <p:cTn id="68"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29570">
            <a:off x="-802215" y="5080394"/>
            <a:ext cx="19892431" cy="1123922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29883" y="1230206"/>
            <a:ext cx="6814117" cy="12746595"/>
          </a:xfrm>
          <a:prstGeom prst="rect">
            <a:avLst/>
          </a:prstGeom>
        </p:spPr>
      </p:pic>
      <p:sp>
        <p:nvSpPr>
          <p:cNvPr id="4" name="TextBox 4"/>
          <p:cNvSpPr txBox="1"/>
          <p:nvPr/>
        </p:nvSpPr>
        <p:spPr>
          <a:xfrm>
            <a:off x="7811148" y="2277956"/>
            <a:ext cx="9000154" cy="1074304"/>
          </a:xfrm>
          <a:prstGeom prst="rect">
            <a:avLst/>
          </a:prstGeom>
        </p:spPr>
        <p:txBody>
          <a:bodyPr lIns="0" tIns="0" rIns="0" bIns="0" rtlCol="0" anchor="t">
            <a:spAutoFit/>
          </a:bodyPr>
          <a:lstStyle/>
          <a:p>
            <a:pPr algn="ctr">
              <a:lnSpc>
                <a:spcPts val="8152"/>
              </a:lnSpc>
              <a:spcBef>
                <a:spcPct val="0"/>
              </a:spcBef>
            </a:pPr>
            <a:r>
              <a:rPr lang="en-US" sz="7411">
                <a:solidFill>
                  <a:srgbClr val="FFFFFF"/>
                </a:solidFill>
                <a:latin typeface="Bebas Neue Bold"/>
              </a:rPr>
              <a:t>ANY QUESTIONS?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250" fill="hold"/>
                                        <p:tgtEl>
                                          <p:spTgt spid="3"/>
                                        </p:tgtEl>
                                        <p:attrNameLst>
                                          <p:attrName>ppt_w</p:attrName>
                                        </p:attrNameLst>
                                      </p:cBhvr>
                                      <p:tavLst>
                                        <p:tav tm="0">
                                          <p:val>
                                            <p:fltVal val="0"/>
                                          </p:val>
                                        </p:tav>
                                        <p:tav tm="100000">
                                          <p:val>
                                            <p:strVal val="#ppt_w"/>
                                          </p:val>
                                        </p:tav>
                                      </p:tavLst>
                                    </p:anim>
                                    <p:anim calcmode="lin" valueType="num">
                                      <p:cBhvr>
                                        <p:cTn id="8" dur="1250" fill="hold"/>
                                        <p:tgtEl>
                                          <p:spTgt spid="3"/>
                                        </p:tgtEl>
                                        <p:attrNameLst>
                                          <p:attrName>ppt_h</p:attrName>
                                        </p:attrNameLst>
                                      </p:cBhvr>
                                      <p:tavLst>
                                        <p:tav tm="0">
                                          <p:val>
                                            <p:fltVal val="0"/>
                                          </p:val>
                                        </p:tav>
                                        <p:tav tm="100000">
                                          <p:val>
                                            <p:strVal val="#ppt_h"/>
                                          </p:val>
                                        </p:tav>
                                      </p:tavLst>
                                    </p:anim>
                                    <p:anim calcmode="lin" valueType="num">
                                      <p:cBhvr>
                                        <p:cTn id="9" dur="1250" fill="hold"/>
                                        <p:tgtEl>
                                          <p:spTgt spid="3"/>
                                        </p:tgtEl>
                                        <p:attrNameLst>
                                          <p:attrName>style.rotation</p:attrName>
                                        </p:attrNameLst>
                                      </p:cBhvr>
                                      <p:tavLst>
                                        <p:tav tm="0">
                                          <p:val>
                                            <p:fltVal val="90"/>
                                          </p:val>
                                        </p:tav>
                                        <p:tav tm="100000">
                                          <p:val>
                                            <p:fltVal val="0"/>
                                          </p:val>
                                        </p:tav>
                                      </p:tavLst>
                                    </p:anim>
                                    <p:animEffect transition="in" filter="fade">
                                      <p:cBhvr>
                                        <p:cTn id="10" dur="125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29570">
            <a:off x="-1773381" y="3672292"/>
            <a:ext cx="19892431" cy="11239223"/>
          </a:xfrm>
          <a:prstGeom prst="rect">
            <a:avLst/>
          </a:prstGeom>
        </p:spPr>
      </p:pic>
      <p:sp>
        <p:nvSpPr>
          <p:cNvPr id="3" name="TextBox 3"/>
          <p:cNvSpPr txBox="1"/>
          <p:nvPr/>
        </p:nvSpPr>
        <p:spPr>
          <a:xfrm>
            <a:off x="3898051" y="1591356"/>
            <a:ext cx="10491897" cy="4036433"/>
          </a:xfrm>
          <a:prstGeom prst="rect">
            <a:avLst/>
          </a:prstGeom>
        </p:spPr>
        <p:txBody>
          <a:bodyPr lIns="0" tIns="0" rIns="0" bIns="0" rtlCol="0" anchor="t">
            <a:spAutoFit/>
          </a:bodyPr>
          <a:lstStyle/>
          <a:p>
            <a:pPr algn="ctr">
              <a:lnSpc>
                <a:spcPts val="15641"/>
              </a:lnSpc>
            </a:pPr>
            <a:r>
              <a:rPr lang="en-US" sz="14219">
                <a:solidFill>
                  <a:srgbClr val="FFFFFF"/>
                </a:solidFill>
                <a:latin typeface="Bebas Neue Bold"/>
              </a:rPr>
              <a:t>THANK YOU FOR LISTENING!</a:t>
            </a:r>
          </a:p>
        </p:txBody>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40871" flipH="1">
            <a:off x="3917667" y="5667540"/>
            <a:ext cx="6184662" cy="8173562"/>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630564" flipH="1">
            <a:off x="-2697880" y="6277165"/>
            <a:ext cx="8257038" cy="5962270"/>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613272">
            <a:off x="9201511" y="5912333"/>
            <a:ext cx="6272046" cy="7683977"/>
          </a:xfrm>
          <a:prstGeom prst="rect">
            <a:avLst/>
          </a:prstGeom>
        </p:spPr>
      </p:pic>
      <p:pic>
        <p:nvPicPr>
          <p:cNvPr id="7" name="Picture 7"/>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637663" y="5143500"/>
            <a:ext cx="3936520" cy="75702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400050" y="1028700"/>
            <a:ext cx="10355702" cy="8854125"/>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951236" y="1853080"/>
            <a:ext cx="3979464" cy="7444049"/>
          </a:xfrm>
          <a:prstGeom prst="rect">
            <a:avLst/>
          </a:prstGeom>
        </p:spPr>
      </p:pic>
      <p:sp>
        <p:nvSpPr>
          <p:cNvPr id="5" name="TextBox 5"/>
          <p:cNvSpPr txBox="1"/>
          <p:nvPr/>
        </p:nvSpPr>
        <p:spPr>
          <a:xfrm rot="-711932">
            <a:off x="9308894" y="2184512"/>
            <a:ext cx="708746" cy="1512278"/>
          </a:xfrm>
          <a:prstGeom prst="rect">
            <a:avLst/>
          </a:prstGeom>
        </p:spPr>
        <p:txBody>
          <a:bodyPr lIns="0" tIns="0" rIns="0" bIns="0" rtlCol="0" anchor="t">
            <a:spAutoFit/>
          </a:bodyPr>
          <a:lstStyle/>
          <a:p>
            <a:pPr algn="ctr">
              <a:lnSpc>
                <a:spcPts val="11524"/>
              </a:lnSpc>
            </a:pPr>
            <a:r>
              <a:rPr lang="en-US" sz="10476">
                <a:solidFill>
                  <a:srgbClr val="FFFFFF"/>
                </a:solidFill>
                <a:latin typeface="Bebas Neue Bold"/>
              </a:rPr>
              <a:t>1</a:t>
            </a:r>
          </a:p>
        </p:txBody>
      </p:sp>
      <p:sp>
        <p:nvSpPr>
          <p:cNvPr id="6" name="TextBox 6"/>
          <p:cNvSpPr txBox="1"/>
          <p:nvPr/>
        </p:nvSpPr>
        <p:spPr>
          <a:xfrm rot="685111">
            <a:off x="9002721" y="4079490"/>
            <a:ext cx="1352186" cy="1513290"/>
          </a:xfrm>
          <a:prstGeom prst="rect">
            <a:avLst/>
          </a:prstGeom>
        </p:spPr>
        <p:txBody>
          <a:bodyPr lIns="0" tIns="0" rIns="0" bIns="0" rtlCol="0" anchor="t">
            <a:spAutoFit/>
          </a:bodyPr>
          <a:lstStyle/>
          <a:p>
            <a:pPr algn="ctr">
              <a:lnSpc>
                <a:spcPts val="11524"/>
              </a:lnSpc>
            </a:pPr>
            <a:r>
              <a:rPr lang="en-US" sz="10476">
                <a:solidFill>
                  <a:srgbClr val="FFFFFF"/>
                </a:solidFill>
                <a:latin typeface="Bebas Neue Bold"/>
              </a:rPr>
              <a:t>2</a:t>
            </a:r>
          </a:p>
        </p:txBody>
      </p:sp>
      <p:sp>
        <p:nvSpPr>
          <p:cNvPr id="7" name="TextBox 7"/>
          <p:cNvSpPr txBox="1"/>
          <p:nvPr/>
        </p:nvSpPr>
        <p:spPr>
          <a:xfrm rot="-711932">
            <a:off x="9109504" y="6010497"/>
            <a:ext cx="1352186" cy="1512278"/>
          </a:xfrm>
          <a:prstGeom prst="rect">
            <a:avLst/>
          </a:prstGeom>
        </p:spPr>
        <p:txBody>
          <a:bodyPr lIns="0" tIns="0" rIns="0" bIns="0" rtlCol="0" anchor="t">
            <a:spAutoFit/>
          </a:bodyPr>
          <a:lstStyle/>
          <a:p>
            <a:pPr algn="ctr">
              <a:lnSpc>
                <a:spcPts val="11524"/>
              </a:lnSpc>
            </a:pPr>
            <a:r>
              <a:rPr lang="en-US" sz="10476">
                <a:solidFill>
                  <a:srgbClr val="FFFFFF"/>
                </a:solidFill>
                <a:latin typeface="Bebas Neue Bold"/>
              </a:rPr>
              <a:t>3</a:t>
            </a:r>
          </a:p>
        </p:txBody>
      </p:sp>
      <p:sp>
        <p:nvSpPr>
          <p:cNvPr id="8" name="TextBox 8"/>
          <p:cNvSpPr txBox="1"/>
          <p:nvPr/>
        </p:nvSpPr>
        <p:spPr>
          <a:xfrm>
            <a:off x="10548472" y="2542836"/>
            <a:ext cx="7751440" cy="795089"/>
          </a:xfrm>
          <a:prstGeom prst="rect">
            <a:avLst/>
          </a:prstGeom>
        </p:spPr>
        <p:txBody>
          <a:bodyPr lIns="0" tIns="0" rIns="0" bIns="0" rtlCol="0" anchor="t">
            <a:spAutoFit/>
          </a:bodyPr>
          <a:lstStyle/>
          <a:p>
            <a:pPr>
              <a:lnSpc>
                <a:spcPts val="3101"/>
              </a:lnSpc>
              <a:spcBef>
                <a:spcPct val="0"/>
              </a:spcBef>
            </a:pPr>
            <a:r>
              <a:rPr lang="en-US" sz="2819">
                <a:solidFill>
                  <a:srgbClr val="FFFFFF"/>
                </a:solidFill>
                <a:latin typeface="Montserrat Bold"/>
              </a:rPr>
              <a:t>Analyzing sequential difficulties faced by the kids of the age limit of 6-8.</a:t>
            </a:r>
          </a:p>
        </p:txBody>
      </p:sp>
      <p:sp>
        <p:nvSpPr>
          <p:cNvPr id="9" name="TextBox 9"/>
          <p:cNvSpPr txBox="1"/>
          <p:nvPr/>
        </p:nvSpPr>
        <p:spPr>
          <a:xfrm>
            <a:off x="10491322" y="4239818"/>
            <a:ext cx="7410511" cy="1192634"/>
          </a:xfrm>
          <a:prstGeom prst="rect">
            <a:avLst/>
          </a:prstGeom>
        </p:spPr>
        <p:txBody>
          <a:bodyPr lIns="0" tIns="0" rIns="0" bIns="0" rtlCol="0" anchor="t">
            <a:spAutoFit/>
          </a:bodyPr>
          <a:lstStyle/>
          <a:p>
            <a:pPr>
              <a:lnSpc>
                <a:spcPts val="3101"/>
              </a:lnSpc>
              <a:spcBef>
                <a:spcPct val="0"/>
              </a:spcBef>
            </a:pPr>
            <a:r>
              <a:rPr lang="en-US" sz="2819">
                <a:solidFill>
                  <a:srgbClr val="FFFFFF"/>
                </a:solidFill>
                <a:latin typeface="Montserrat Bold"/>
              </a:rPr>
              <a:t>Effects of phonological dyslexia, when learning letters, spellings and their sounds.</a:t>
            </a:r>
          </a:p>
        </p:txBody>
      </p:sp>
      <p:sp>
        <p:nvSpPr>
          <p:cNvPr id="10" name="TextBox 10"/>
          <p:cNvSpPr txBox="1"/>
          <p:nvPr/>
        </p:nvSpPr>
        <p:spPr>
          <a:xfrm>
            <a:off x="10536560" y="6200655"/>
            <a:ext cx="7410511" cy="1590179"/>
          </a:xfrm>
          <a:prstGeom prst="rect">
            <a:avLst/>
          </a:prstGeom>
        </p:spPr>
        <p:txBody>
          <a:bodyPr lIns="0" tIns="0" rIns="0" bIns="0" rtlCol="0" anchor="t">
            <a:spAutoFit/>
          </a:bodyPr>
          <a:lstStyle/>
          <a:p>
            <a:pPr>
              <a:lnSpc>
                <a:spcPts val="3102"/>
              </a:lnSpc>
            </a:pPr>
            <a:r>
              <a:rPr lang="en-US" sz="2820">
                <a:solidFill>
                  <a:srgbClr val="FFFFFF"/>
                </a:solidFill>
                <a:latin typeface="Montserrat Bold"/>
              </a:rPr>
              <a:t>Identifying the number learning difficulties faced by the dyslexic students.</a:t>
            </a:r>
          </a:p>
          <a:p>
            <a:pPr algn="ctr">
              <a:lnSpc>
                <a:spcPts val="3102"/>
              </a:lnSpc>
              <a:spcBef>
                <a:spcPct val="0"/>
              </a:spcBef>
            </a:pPr>
            <a:endParaRPr lang="en-US" sz="2820">
              <a:solidFill>
                <a:srgbClr val="FFFFFF"/>
              </a:solidFill>
              <a:latin typeface="Montserrat Bold"/>
            </a:endParaRPr>
          </a:p>
        </p:txBody>
      </p:sp>
      <p:sp>
        <p:nvSpPr>
          <p:cNvPr id="11" name="TextBox 11"/>
          <p:cNvSpPr txBox="1"/>
          <p:nvPr/>
        </p:nvSpPr>
        <p:spPr>
          <a:xfrm rot="685111">
            <a:off x="9059871" y="7781555"/>
            <a:ext cx="1352186" cy="1513290"/>
          </a:xfrm>
          <a:prstGeom prst="rect">
            <a:avLst/>
          </a:prstGeom>
        </p:spPr>
        <p:txBody>
          <a:bodyPr lIns="0" tIns="0" rIns="0" bIns="0" rtlCol="0" anchor="t">
            <a:spAutoFit/>
          </a:bodyPr>
          <a:lstStyle/>
          <a:p>
            <a:pPr algn="ctr">
              <a:lnSpc>
                <a:spcPts val="11524"/>
              </a:lnSpc>
            </a:pPr>
            <a:r>
              <a:rPr lang="en-US" sz="10476">
                <a:solidFill>
                  <a:srgbClr val="FFFFFF"/>
                </a:solidFill>
                <a:latin typeface="Bebas Neue Bold"/>
              </a:rPr>
              <a:t>4</a:t>
            </a:r>
          </a:p>
        </p:txBody>
      </p:sp>
      <p:sp>
        <p:nvSpPr>
          <p:cNvPr id="12" name="TextBox 12"/>
          <p:cNvSpPr txBox="1"/>
          <p:nvPr/>
        </p:nvSpPr>
        <p:spPr>
          <a:xfrm>
            <a:off x="10536560" y="7806706"/>
            <a:ext cx="7410511" cy="1178814"/>
          </a:xfrm>
          <a:prstGeom prst="rect">
            <a:avLst/>
          </a:prstGeom>
        </p:spPr>
        <p:txBody>
          <a:bodyPr lIns="0" tIns="0" rIns="0" bIns="0" rtlCol="0" anchor="t">
            <a:spAutoFit/>
          </a:bodyPr>
          <a:lstStyle/>
          <a:p>
            <a:pPr>
              <a:lnSpc>
                <a:spcPts val="3102"/>
              </a:lnSpc>
            </a:pPr>
            <a:r>
              <a:rPr lang="en-US" sz="2820">
                <a:solidFill>
                  <a:srgbClr val="FFFFFF"/>
                </a:solidFill>
                <a:latin typeface="Montserrat Bold"/>
              </a:rPr>
              <a:t>Researching on rapid naming dyslexia and focusing on reading disabilities faced by dyslexic students.</a:t>
            </a:r>
          </a:p>
        </p:txBody>
      </p:sp>
      <p:sp>
        <p:nvSpPr>
          <p:cNvPr id="15" name="TextBox 14">
            <a:extLst>
              <a:ext uri="{FF2B5EF4-FFF2-40B4-BE49-F238E27FC236}">
                <a16:creationId xmlns:a16="http://schemas.microsoft.com/office/drawing/2014/main" id="{0C5CED91-C1E0-5E8D-DA9B-B9CC2AC0EF8A}"/>
              </a:ext>
            </a:extLst>
          </p:cNvPr>
          <p:cNvSpPr txBox="1"/>
          <p:nvPr/>
        </p:nvSpPr>
        <p:spPr>
          <a:xfrm>
            <a:off x="-2216958" y="154011"/>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OBJECTIVES </a:t>
            </a:r>
            <a:r>
              <a:rPr lang="en-US" sz="7200">
                <a:solidFill>
                  <a:srgbClr val="FFC000"/>
                </a:solidFill>
                <a:latin typeface="Bebas Neue Bold" panose="020B0604020202020204" charset="0"/>
              </a:rPr>
              <a:t>CONTINUED</a:t>
            </a:r>
            <a:r>
              <a:rPr lang="en-US" sz="7200">
                <a:solidFill>
                  <a:schemeClr val="bg1"/>
                </a:solidFill>
                <a:latin typeface="Bebas Neue Bold" panose="020B0604020202020204" charset="0"/>
              </a:rPr>
              <a:t>  </a:t>
            </a:r>
          </a:p>
        </p:txBody>
      </p:sp>
      <p:sp>
        <p:nvSpPr>
          <p:cNvPr id="16" name="TextBox 15">
            <a:extLst>
              <a:ext uri="{FF2B5EF4-FFF2-40B4-BE49-F238E27FC236}">
                <a16:creationId xmlns:a16="http://schemas.microsoft.com/office/drawing/2014/main" id="{AAA2EF65-867E-8B37-19D6-589F76598FC3}"/>
              </a:ext>
            </a:extLst>
          </p:cNvPr>
          <p:cNvSpPr txBox="1"/>
          <p:nvPr/>
        </p:nvSpPr>
        <p:spPr>
          <a:xfrm>
            <a:off x="7759466" y="652751"/>
            <a:ext cx="12382500" cy="1200329"/>
          </a:xfrm>
          <a:prstGeom prst="rect">
            <a:avLst/>
          </a:prstGeom>
          <a:noFill/>
        </p:spPr>
        <p:txBody>
          <a:bodyPr wrap="square">
            <a:spAutoFit/>
          </a:bodyPr>
          <a:lstStyle/>
          <a:p>
            <a:pPr algn="ctr"/>
            <a:r>
              <a:rPr lang="en-US" sz="7200">
                <a:solidFill>
                  <a:srgbClr val="FFC000"/>
                </a:solidFill>
                <a:latin typeface="Bebas Neue Bold" panose="020B0604020202020204" charset="0"/>
              </a:rPr>
              <a:t>WHAT WILL BE FOUCESD?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250" fill="hold"/>
                                        <p:tgtEl>
                                          <p:spTgt spid="8"/>
                                        </p:tgtEl>
                                        <p:attrNameLst>
                                          <p:attrName>ppt_w</p:attrName>
                                        </p:attrNameLst>
                                      </p:cBhvr>
                                      <p:tavLst>
                                        <p:tav tm="0">
                                          <p:val>
                                            <p:fltVal val="0"/>
                                          </p:val>
                                        </p:tav>
                                        <p:tav tm="100000">
                                          <p:val>
                                            <p:strVal val="#ppt_w"/>
                                          </p:val>
                                        </p:tav>
                                      </p:tavLst>
                                    </p:anim>
                                    <p:anim calcmode="lin" valueType="num">
                                      <p:cBhvr>
                                        <p:cTn id="8" dur="1250" fill="hold"/>
                                        <p:tgtEl>
                                          <p:spTgt spid="8"/>
                                        </p:tgtEl>
                                        <p:attrNameLst>
                                          <p:attrName>ppt_h</p:attrName>
                                        </p:attrNameLst>
                                      </p:cBhvr>
                                      <p:tavLst>
                                        <p:tav tm="0">
                                          <p:val>
                                            <p:fltVal val="0"/>
                                          </p:val>
                                        </p:tav>
                                        <p:tav tm="100000">
                                          <p:val>
                                            <p:strVal val="#ppt_h"/>
                                          </p:val>
                                        </p:tav>
                                      </p:tavLst>
                                    </p:anim>
                                    <p:animEffect transition="in" filter="fade">
                                      <p:cBhvr>
                                        <p:cTn id="9" dur="125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1250" fill="hold"/>
                                        <p:tgtEl>
                                          <p:spTgt spid="9"/>
                                        </p:tgtEl>
                                        <p:attrNameLst>
                                          <p:attrName>ppt_w</p:attrName>
                                        </p:attrNameLst>
                                      </p:cBhvr>
                                      <p:tavLst>
                                        <p:tav tm="0">
                                          <p:val>
                                            <p:fltVal val="0"/>
                                          </p:val>
                                        </p:tav>
                                        <p:tav tm="100000">
                                          <p:val>
                                            <p:strVal val="#ppt_w"/>
                                          </p:val>
                                        </p:tav>
                                      </p:tavLst>
                                    </p:anim>
                                    <p:anim calcmode="lin" valueType="num">
                                      <p:cBhvr>
                                        <p:cTn id="15" dur="1250" fill="hold"/>
                                        <p:tgtEl>
                                          <p:spTgt spid="9"/>
                                        </p:tgtEl>
                                        <p:attrNameLst>
                                          <p:attrName>ppt_h</p:attrName>
                                        </p:attrNameLst>
                                      </p:cBhvr>
                                      <p:tavLst>
                                        <p:tav tm="0">
                                          <p:val>
                                            <p:fltVal val="0"/>
                                          </p:val>
                                        </p:tav>
                                        <p:tav tm="100000">
                                          <p:val>
                                            <p:strVal val="#ppt_h"/>
                                          </p:val>
                                        </p:tav>
                                      </p:tavLst>
                                    </p:anim>
                                    <p:animEffect transition="in" filter="fade">
                                      <p:cBhvr>
                                        <p:cTn id="16" dur="125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250" fill="hold"/>
                                        <p:tgtEl>
                                          <p:spTgt spid="10"/>
                                        </p:tgtEl>
                                        <p:attrNameLst>
                                          <p:attrName>ppt_w</p:attrName>
                                        </p:attrNameLst>
                                      </p:cBhvr>
                                      <p:tavLst>
                                        <p:tav tm="0">
                                          <p:val>
                                            <p:fltVal val="0"/>
                                          </p:val>
                                        </p:tav>
                                        <p:tav tm="100000">
                                          <p:val>
                                            <p:strVal val="#ppt_w"/>
                                          </p:val>
                                        </p:tav>
                                      </p:tavLst>
                                    </p:anim>
                                    <p:anim calcmode="lin" valueType="num">
                                      <p:cBhvr>
                                        <p:cTn id="22" dur="1250" fill="hold"/>
                                        <p:tgtEl>
                                          <p:spTgt spid="10"/>
                                        </p:tgtEl>
                                        <p:attrNameLst>
                                          <p:attrName>ppt_h</p:attrName>
                                        </p:attrNameLst>
                                      </p:cBhvr>
                                      <p:tavLst>
                                        <p:tav tm="0">
                                          <p:val>
                                            <p:fltVal val="0"/>
                                          </p:val>
                                        </p:tav>
                                        <p:tav tm="100000">
                                          <p:val>
                                            <p:strVal val="#ppt_h"/>
                                          </p:val>
                                        </p:tav>
                                      </p:tavLst>
                                    </p:anim>
                                    <p:animEffect transition="in" filter="fade">
                                      <p:cBhvr>
                                        <p:cTn id="23" dur="125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250" fill="hold"/>
                                        <p:tgtEl>
                                          <p:spTgt spid="12"/>
                                        </p:tgtEl>
                                        <p:attrNameLst>
                                          <p:attrName>ppt_w</p:attrName>
                                        </p:attrNameLst>
                                      </p:cBhvr>
                                      <p:tavLst>
                                        <p:tav tm="0">
                                          <p:val>
                                            <p:fltVal val="0"/>
                                          </p:val>
                                        </p:tav>
                                        <p:tav tm="100000">
                                          <p:val>
                                            <p:strVal val="#ppt_w"/>
                                          </p:val>
                                        </p:tav>
                                      </p:tavLst>
                                    </p:anim>
                                    <p:anim calcmode="lin" valueType="num">
                                      <p:cBhvr>
                                        <p:cTn id="29" dur="1250" fill="hold"/>
                                        <p:tgtEl>
                                          <p:spTgt spid="12"/>
                                        </p:tgtEl>
                                        <p:attrNameLst>
                                          <p:attrName>ppt_h</p:attrName>
                                        </p:attrNameLst>
                                      </p:cBhvr>
                                      <p:tavLst>
                                        <p:tav tm="0">
                                          <p:val>
                                            <p:fltVal val="0"/>
                                          </p:val>
                                        </p:tav>
                                        <p:tav tm="100000">
                                          <p:val>
                                            <p:strVal val="#ppt_h"/>
                                          </p:val>
                                        </p:tav>
                                      </p:tavLst>
                                    </p:anim>
                                    <p:animEffect transition="in" filter="fade">
                                      <p:cBhvr>
                                        <p:cTn id="30" dur="1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AF4343-7DBC-7707-829B-6DE7ED9DC42F}"/>
              </a:ext>
            </a:extLst>
          </p:cNvPr>
          <p:cNvSpPr txBox="1"/>
          <p:nvPr/>
        </p:nvSpPr>
        <p:spPr>
          <a:xfrm>
            <a:off x="2952750" y="167640"/>
            <a:ext cx="12382500" cy="1200329"/>
          </a:xfrm>
          <a:prstGeom prst="rect">
            <a:avLst/>
          </a:prstGeom>
          <a:noFill/>
        </p:spPr>
        <p:txBody>
          <a:bodyPr wrap="square">
            <a:spAutoFit/>
          </a:bodyPr>
          <a:lstStyle/>
          <a:p>
            <a:pPr algn="ctr"/>
            <a:r>
              <a:rPr lang="en-US" sz="7200">
                <a:solidFill>
                  <a:schemeClr val="bg1"/>
                </a:solidFill>
                <a:latin typeface="Bebas Neue Bold" panose="020B0604020202020204" charset="0"/>
              </a:rPr>
              <a:t>OVERALL </a:t>
            </a:r>
            <a:r>
              <a:rPr lang="en-US" sz="7200">
                <a:solidFill>
                  <a:srgbClr val="FFC000"/>
                </a:solidFill>
                <a:latin typeface="Bebas Neue Bold" panose="020B0604020202020204" charset="0"/>
              </a:rPr>
              <a:t>SYSTEM DIAGRAM</a:t>
            </a:r>
          </a:p>
        </p:txBody>
      </p:sp>
      <p:pic>
        <p:nvPicPr>
          <p:cNvPr id="2" name="Picture 3" descr="Diagram&#10;&#10;Description automatically generated">
            <a:extLst>
              <a:ext uri="{FF2B5EF4-FFF2-40B4-BE49-F238E27FC236}">
                <a16:creationId xmlns:a16="http://schemas.microsoft.com/office/drawing/2014/main" id="{D697E318-5B21-AE4E-ABEB-B225CDC41F7E}"/>
              </a:ext>
            </a:extLst>
          </p:cNvPr>
          <p:cNvPicPr>
            <a:picLocks noChangeAspect="1"/>
          </p:cNvPicPr>
          <p:nvPr/>
        </p:nvPicPr>
        <p:blipFill>
          <a:blip r:embed="rId2"/>
          <a:stretch>
            <a:fillRect/>
          </a:stretch>
        </p:blipFill>
        <p:spPr>
          <a:xfrm>
            <a:off x="2158678" y="1579582"/>
            <a:ext cx="13970642" cy="7865721"/>
          </a:xfrm>
          <a:prstGeom prst="rect">
            <a:avLst/>
          </a:prstGeom>
        </p:spPr>
      </p:pic>
    </p:spTree>
    <p:extLst>
      <p:ext uri="{BB962C8B-B14F-4D97-AF65-F5344CB8AC3E}">
        <p14:creationId xmlns:p14="http://schemas.microsoft.com/office/powerpoint/2010/main" val="1979541375"/>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Ion Boardroom</Template>
  <TotalTime>99</TotalTime>
  <Words>4419</Words>
  <Application>Microsoft Office PowerPoint</Application>
  <PresentationFormat>Custom</PresentationFormat>
  <Paragraphs>647</Paragraphs>
  <Slides>76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Arial,Sans-Serif</vt:lpstr>
      <vt:lpstr>Calibri</vt:lpstr>
      <vt:lpstr>Wingdings</vt:lpstr>
      <vt:lpstr>Arial</vt:lpstr>
      <vt:lpstr>Montserrat Bold</vt:lpstr>
      <vt:lpstr>Bebas Neue Bold</vt:lpstr>
      <vt:lpstr>Adobe Devanagari</vt:lpstr>
      <vt:lpstr>Montserrat</vt:lpstr>
      <vt:lpstr>Cambria</vt:lpstr>
      <vt:lpstr>Office Theme</vt:lpstr>
      <vt:lpstr>PowerPoint Presentation</vt:lpstr>
      <vt:lpstr>PowerPoint Presentation</vt:lpstr>
      <vt:lpstr> </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problem </vt:lpstr>
      <vt:lpstr>Research objective </vt:lpstr>
      <vt:lpstr>sub objectives </vt:lpstr>
      <vt:lpstr>Research gap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TAF Presentaion</dc:title>
  <dc:creator>pavi</dc:creator>
  <cp:lastModifiedBy>Meddaduwage P.M it20127428</cp:lastModifiedBy>
  <cp:revision>6</cp:revision>
  <dcterms:created xsi:type="dcterms:W3CDTF">2006-08-16T00:00:00Z</dcterms:created>
  <dcterms:modified xsi:type="dcterms:W3CDTF">2023-04-26T07:45:42Z</dcterms:modified>
  <dc:identifier>DAFbehgyHLk</dc:identifier>
</cp:coreProperties>
</file>